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sldIdLst>
    <p:sldId id="256" r:id="rId5"/>
    <p:sldId id="260" r:id="rId6"/>
    <p:sldId id="261" r:id="rId7"/>
    <p:sldId id="258"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60"/>
    <a:srgbClr val="60B736"/>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61"/>
    <p:restoredTop sz="95574"/>
  </p:normalViewPr>
  <p:slideViewPr>
    <p:cSldViewPr snapToGrid="0">
      <p:cViewPr>
        <p:scale>
          <a:sx n="120" d="100"/>
          <a:sy n="120" d="100"/>
        </p:scale>
        <p:origin x="1200" y="1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34815-BF58-6243-A01F-72BE1FF1DBBF}" type="datetimeFigureOut">
              <a:rPr lang="en-IL" smtClean="0"/>
              <a:t>31/07/2024</a:t>
            </a:fld>
            <a:endParaRPr lang="en-IL"/>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A9C9A-1361-984C-B1C9-2C4245911BBC}" type="slidenum">
              <a:rPr lang="en-IL" smtClean="0"/>
              <a:t>‹#›</a:t>
            </a:fld>
            <a:endParaRPr lang="en-IL"/>
          </a:p>
        </p:txBody>
      </p:sp>
    </p:spTree>
    <p:extLst>
      <p:ext uri="{BB962C8B-B14F-4D97-AF65-F5344CB8AC3E}">
        <p14:creationId xmlns:p14="http://schemas.microsoft.com/office/powerpoint/2010/main" val="2021186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377A9C9A-1361-984C-B1C9-2C4245911BBC}" type="slidenum">
              <a:rPr lang="en-IL" smtClean="0"/>
              <a:t>1</a:t>
            </a:fld>
            <a:endParaRPr lang="en-IL"/>
          </a:p>
        </p:txBody>
      </p:sp>
    </p:spTree>
    <p:extLst>
      <p:ext uri="{BB962C8B-B14F-4D97-AF65-F5344CB8AC3E}">
        <p14:creationId xmlns:p14="http://schemas.microsoft.com/office/powerpoint/2010/main" val="90231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377A9C9A-1361-984C-B1C9-2C4245911BBC}" type="slidenum">
              <a:rPr lang="en-IL" smtClean="0"/>
              <a:t>2</a:t>
            </a:fld>
            <a:endParaRPr lang="en-IL"/>
          </a:p>
        </p:txBody>
      </p:sp>
    </p:spTree>
    <p:extLst>
      <p:ext uri="{BB962C8B-B14F-4D97-AF65-F5344CB8AC3E}">
        <p14:creationId xmlns:p14="http://schemas.microsoft.com/office/powerpoint/2010/main" val="380373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377A9C9A-1361-984C-B1C9-2C4245911BBC}" type="slidenum">
              <a:rPr lang="en-IL" smtClean="0"/>
              <a:t>3</a:t>
            </a:fld>
            <a:endParaRPr lang="en-IL"/>
          </a:p>
        </p:txBody>
      </p:sp>
    </p:spTree>
    <p:extLst>
      <p:ext uri="{BB962C8B-B14F-4D97-AF65-F5344CB8AC3E}">
        <p14:creationId xmlns:p14="http://schemas.microsoft.com/office/powerpoint/2010/main" val="53268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377A9C9A-1361-984C-B1C9-2C4245911BBC}" type="slidenum">
              <a:rPr lang="en-IL" smtClean="0"/>
              <a:t>4</a:t>
            </a:fld>
            <a:endParaRPr lang="en-IL"/>
          </a:p>
        </p:txBody>
      </p:sp>
    </p:spTree>
    <p:extLst>
      <p:ext uri="{BB962C8B-B14F-4D97-AF65-F5344CB8AC3E}">
        <p14:creationId xmlns:p14="http://schemas.microsoft.com/office/powerpoint/2010/main" val="1570151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91E6C9-8101-7D4F-B13E-3274674CDF2E}" type="datetimeFigureOut">
              <a:rPr lang="en-IL" smtClean="0"/>
              <a:t>31/07/2024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413482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1E6C9-8101-7D4F-B13E-3274674CDF2E}" type="datetimeFigureOut">
              <a:rPr lang="en-IL" smtClean="0"/>
              <a:t>31/07/2024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130635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1E6C9-8101-7D4F-B13E-3274674CDF2E}" type="datetimeFigureOut">
              <a:rPr lang="en-IL" smtClean="0"/>
              <a:t>31/07/2024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97834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1E6C9-8101-7D4F-B13E-3274674CDF2E}" type="datetimeFigureOut">
              <a:rPr lang="en-IL" smtClean="0"/>
              <a:t>31/07/2024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198205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1E6C9-8101-7D4F-B13E-3274674CDF2E}" type="datetimeFigureOut">
              <a:rPr lang="en-IL" smtClean="0"/>
              <a:t>31/07/2024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23352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91E6C9-8101-7D4F-B13E-3274674CDF2E}" type="datetimeFigureOut">
              <a:rPr lang="en-IL" smtClean="0"/>
              <a:t>31/07/2024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206561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91E6C9-8101-7D4F-B13E-3274674CDF2E}" type="datetimeFigureOut">
              <a:rPr lang="en-IL" smtClean="0"/>
              <a:t>31/07/2024</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2065106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91E6C9-8101-7D4F-B13E-3274674CDF2E}" type="datetimeFigureOut">
              <a:rPr lang="en-IL" smtClean="0"/>
              <a:t>31/07/2024</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306609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1E6C9-8101-7D4F-B13E-3274674CDF2E}" type="datetimeFigureOut">
              <a:rPr lang="en-IL" smtClean="0"/>
              <a:t>31/07/2024</a:t>
            </a:fld>
            <a:endParaRPr lang="en-IL"/>
          </a:p>
        </p:txBody>
      </p:sp>
      <p:sp>
        <p:nvSpPr>
          <p:cNvPr id="3" name="Footer Placeholder 2"/>
          <p:cNvSpPr>
            <a:spLocks noGrp="1"/>
          </p:cNvSpPr>
          <p:nvPr>
            <p:ph type="ftr" sz="quarter" idx="11"/>
          </p:nvPr>
        </p:nvSpPr>
        <p:spPr/>
        <p:txBody>
          <a:bodyPr/>
          <a:lstStyle/>
          <a:p>
            <a:endParaRPr lang="en-IL"/>
          </a:p>
        </p:txBody>
      </p:sp>
      <p:sp>
        <p:nvSpPr>
          <p:cNvPr id="4" name="Slide Number Placeholder 3"/>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146396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E91E6C9-8101-7D4F-B13E-3274674CDF2E}" type="datetimeFigureOut">
              <a:rPr lang="en-IL" smtClean="0"/>
              <a:t>31/07/2024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117592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E91E6C9-8101-7D4F-B13E-3274674CDF2E}" type="datetimeFigureOut">
              <a:rPr lang="en-IL" smtClean="0"/>
              <a:t>31/07/2024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34858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E91E6C9-8101-7D4F-B13E-3274674CDF2E}" type="datetimeFigureOut">
              <a:rPr lang="en-IL" smtClean="0"/>
              <a:t>31/07/2024</a:t>
            </a:fld>
            <a:endParaRPr lang="en-I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I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3B55795-9B60-EF49-9B12-09D18A1FDC68}" type="slidenum">
              <a:rPr lang="en-IL" smtClean="0"/>
              <a:t>‹#›</a:t>
            </a:fld>
            <a:endParaRPr lang="en-IL"/>
          </a:p>
        </p:txBody>
      </p:sp>
    </p:spTree>
    <p:extLst>
      <p:ext uri="{BB962C8B-B14F-4D97-AF65-F5344CB8AC3E}">
        <p14:creationId xmlns:p14="http://schemas.microsoft.com/office/powerpoint/2010/main" val="760549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ew.genially.com/66791c69bdc97200141c794b"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www.kmrom.co.il/km-cours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kmrom.co.il/post/%D7%A9%D7%99%D7%9C%D7%95%D7%91-%D7%91%D7%99%D7%9F-%D7%91%D7%99%D7%A0%D7%94-%D7%9E%D7%9C%D7%90%D7%9B%D7%95%D7%AA%D7%99%D7%AA-%D7%9E%D7%95%D7%A0%D7%97%D7%99%D7%AA-%D7%9E%D7%98%D7%A8%D7%94-objective-driven-ai-%D7%9C%D7%91%D7%99%D7%A0%D7%94-%D7%99%D7%95%D7%A6%D7%A8%D7%AA-generative-ai-%D7%A4%D7%95%D7%98%D7%A0%D7%A6%D7%99%D7%90%D7%9C-%D7%95%D7%99%D7%99%D7%A9"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hyperlink" Target="https://www.kmrom.co.il/post/%D7%91%D7%99%D7%A0%D7%94-%D7%9E%D7%9C%D7%90%D7%9B%D7%95%D7%AA%D7%99%D7%AA-%D7%99%D7%95%D7%A6%D7%A8%D7%AA-%D7%A9%D7%99%D7%97%D7%AA%D7%99%D7%AA-%D7%A9%D7%99%D7%9C%D7%95%D7%91-%D7%A1%D7%99%D7%A0%D7%A8%D7%92%D7%98%D7%99-%D7%91%D7%99%D7%9F-%D7%90%D7%93%D7%9D-%D7%95%D7%9E%D7%9B%D7%95%D7%A0%D7%9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kmrom.co.il/post/%D7%A0%D7%99%D7%94%D7%95%D7%9C-%D7%99%D7%93%D7%A2-%D7%91%D7%A9%D7%99%D7%A8%D7%95%D7%AA-%D7%A4%D7%A0%D7%99%D7%9E%D7%94-%D7%95%D7%94%D7%97%D7%95%D7%A6%D7%9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hyperlink" Target="https://www.kmrom.co.il/post/whole-thought-%D7%A1%D7%99%D7%9B%D7%95%D7%9D-%D7%A1%D7%A4%D7%A8"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lucidea.com/blog/" TargetMode="External"/><Relationship Id="rId7" Type="http://schemas.openxmlformats.org/officeDocument/2006/relationships/hyperlink" Target="https://www.kmrom.co.i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aset.org/knowledge-and-smart-technology-conference-in-november-2024-in-amsterdam?utm_source=conferenceindex&amp;utm_medium=referral&amp;utm_campaign=listing" TargetMode="External"/><Relationship Id="rId5" Type="http://schemas.openxmlformats.org/officeDocument/2006/relationships/hyperlink" Target="https://www.youtube.com/watch?v=3Zso3D-zqeE" TargetMode="External"/><Relationship Id="rId4" Type="http://schemas.openxmlformats.org/officeDocument/2006/relationships/hyperlink" Target="https://www.forbes.com/sites/forrester/2024/07/19/the-transformative-power-of-generative-ai-and-knowledge-man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556D04-1269-87D0-039D-AA285FD019C8}"/>
              </a:ext>
            </a:extLst>
          </p:cNvPr>
          <p:cNvSpPr/>
          <p:nvPr/>
        </p:nvSpPr>
        <p:spPr>
          <a:xfrm>
            <a:off x="0" y="1726820"/>
            <a:ext cx="7559674" cy="1422856"/>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a:p>
        </p:txBody>
      </p:sp>
      <p:grpSp>
        <p:nvGrpSpPr>
          <p:cNvPr id="5" name="Group 4">
            <a:extLst>
              <a:ext uri="{FF2B5EF4-FFF2-40B4-BE49-F238E27FC236}">
                <a16:creationId xmlns:a16="http://schemas.microsoft.com/office/drawing/2014/main" id="{EC868A0F-D8CF-1F03-50FE-AAC81645E159}"/>
              </a:ext>
            </a:extLst>
          </p:cNvPr>
          <p:cNvGrpSpPr/>
          <p:nvPr/>
        </p:nvGrpSpPr>
        <p:grpSpPr>
          <a:xfrm>
            <a:off x="1721014" y="1798816"/>
            <a:ext cx="4336886" cy="1253907"/>
            <a:chOff x="1721014" y="2079812"/>
            <a:chExt cx="4336886" cy="1253907"/>
          </a:xfrm>
        </p:grpSpPr>
        <p:sp>
          <p:nvSpPr>
            <p:cNvPr id="7" name="TextBox 6">
              <a:extLst>
                <a:ext uri="{FF2B5EF4-FFF2-40B4-BE49-F238E27FC236}">
                  <a16:creationId xmlns:a16="http://schemas.microsoft.com/office/drawing/2014/main" id="{E4EA035C-085C-A574-FC74-5682E97031E4}"/>
                </a:ext>
              </a:extLst>
            </p:cNvPr>
            <p:cNvSpPr txBox="1"/>
            <p:nvPr/>
          </p:nvSpPr>
          <p:spPr>
            <a:xfrm>
              <a:off x="2730966" y="2079812"/>
              <a:ext cx="2097742" cy="353943"/>
            </a:xfrm>
            <a:prstGeom prst="rect">
              <a:avLst/>
            </a:prstGeom>
            <a:noFill/>
          </p:spPr>
          <p:txBody>
            <a:bodyPr wrap="square" rtlCol="0">
              <a:spAutoFit/>
            </a:bodyPr>
            <a:lstStyle/>
            <a:p>
              <a:pPr algn="ctr"/>
              <a:r>
                <a:rPr lang="he-IL" sz="1700" dirty="0">
                  <a:solidFill>
                    <a:srgbClr val="151560"/>
                  </a:solidFill>
                  <a:latin typeface="Open Sans" panose="020B0606030504020204" pitchFamily="34" charset="0"/>
                  <a:ea typeface="Open Sans" panose="020B0606030504020204" pitchFamily="34" charset="0"/>
                  <a:cs typeface="Open Sans" panose="020B0606030504020204" pitchFamily="34" charset="0"/>
                </a:rPr>
                <a:t>אוגוסט 2024</a:t>
              </a:r>
              <a:endParaRPr lang="en-IL" sz="1700" dirty="0">
                <a:solidFill>
                  <a:srgbClr val="1515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676FEBC2-24CA-525A-37CA-DFD336CB83AE}"/>
                </a:ext>
              </a:extLst>
            </p:cNvPr>
            <p:cNvSpPr txBox="1"/>
            <p:nvPr/>
          </p:nvSpPr>
          <p:spPr>
            <a:xfrm>
              <a:off x="1721014" y="2268795"/>
              <a:ext cx="4336886" cy="769441"/>
            </a:xfrm>
            <a:prstGeom prst="rect">
              <a:avLst/>
            </a:prstGeom>
            <a:noFill/>
          </p:spPr>
          <p:txBody>
            <a:bodyPr wrap="square" rtlCol="0">
              <a:spAutoFit/>
            </a:bodyPr>
            <a:lstStyle/>
            <a:p>
              <a:pPr algn="ctr"/>
              <a:r>
                <a:rPr lang="en-IL" sz="4400" b="1" dirty="0">
                  <a:solidFill>
                    <a:srgbClr val="151560"/>
                  </a:solidFill>
                  <a:latin typeface="Open Sans ExtraBold" panose="020B0606030504020204" pitchFamily="34" charset="0"/>
                  <a:ea typeface="Open Sans ExtraBold" panose="020B0606030504020204" pitchFamily="34" charset="0"/>
                  <a:cs typeface="Open Sans ExtraBold" panose="020B0606030504020204" pitchFamily="34" charset="0"/>
                </a:rPr>
                <a:t>2</a:t>
              </a:r>
              <a:r>
                <a:rPr lang="en-IL" sz="44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Know</a:t>
              </a:r>
              <a:r>
                <a:rPr lang="he-IL" sz="4400" b="1" dirty="0">
                  <a:solidFill>
                    <a:srgbClr val="151560"/>
                  </a:solidFill>
                  <a:latin typeface="Open Sans ExtraBold" panose="020B0606030504020204" pitchFamily="34" charset="0"/>
                  <a:ea typeface="Open Sans ExtraBold" panose="020B0606030504020204" pitchFamily="34" charset="0"/>
                  <a:cs typeface="Open Sans ExtraBold" panose="020B0606030504020204" pitchFamily="34" charset="0"/>
                </a:rPr>
                <a:t>עיתון</a:t>
              </a:r>
              <a:r>
                <a:rPr lang="he-IL" sz="44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IL" sz="44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7A30581B-6F19-787A-BF78-ADE4097EEF1B}"/>
                </a:ext>
              </a:extLst>
            </p:cNvPr>
            <p:cNvSpPr txBox="1"/>
            <p:nvPr/>
          </p:nvSpPr>
          <p:spPr>
            <a:xfrm>
              <a:off x="2274096" y="2995165"/>
              <a:ext cx="3011483" cy="338554"/>
            </a:xfrm>
            <a:prstGeom prst="rect">
              <a:avLst/>
            </a:prstGeom>
            <a:noFill/>
          </p:spPr>
          <p:txBody>
            <a:bodyPr wrap="square" rtlCol="0">
              <a:spAutoFit/>
            </a:bodyPr>
            <a:lstStyle/>
            <a:p>
              <a:pPr marL="0" algn="ctr" defTabSz="457200" rtl="1" eaLnBrk="1" latinLnBrk="0" hangingPunct="1"/>
              <a:r>
                <a:rPr lang="he-IL" sz="1600" dirty="0">
                  <a:solidFill>
                    <a:srgbClr val="151560"/>
                  </a:solidFill>
                  <a:latin typeface="Open Sans" panose="020B0606030504020204" pitchFamily="34" charset="0"/>
                  <a:ea typeface="Open Sans" panose="020B0606030504020204" pitchFamily="34" charset="0"/>
                  <a:cs typeface="Open Sans" panose="020B0606030504020204" pitchFamily="34" charset="0"/>
                </a:rPr>
                <a:t>כתב עת מקצועי לניהול ידע</a:t>
              </a:r>
              <a:endParaRPr lang="en-IL" sz="1600" dirty="0">
                <a:solidFill>
                  <a:srgbClr val="15156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6" name="Rectangle 35">
            <a:extLst>
              <a:ext uri="{FF2B5EF4-FFF2-40B4-BE49-F238E27FC236}">
                <a16:creationId xmlns:a16="http://schemas.microsoft.com/office/drawing/2014/main" id="{D9788AF3-B5C6-C220-B781-8602279AB406}"/>
              </a:ext>
            </a:extLst>
          </p:cNvPr>
          <p:cNvSpPr/>
          <p:nvPr/>
        </p:nvSpPr>
        <p:spPr>
          <a:xfrm>
            <a:off x="-2" y="7259672"/>
            <a:ext cx="7559674" cy="3432141"/>
          </a:xfrm>
          <a:prstGeom prst="rect">
            <a:avLst/>
          </a:prstGeom>
          <a:solidFill>
            <a:srgbClr val="EFEFE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IL"/>
          </a:p>
        </p:txBody>
      </p:sp>
      <p:sp>
        <p:nvSpPr>
          <p:cNvPr id="37" name="TextBox 36">
            <a:extLst>
              <a:ext uri="{FF2B5EF4-FFF2-40B4-BE49-F238E27FC236}">
                <a16:creationId xmlns:a16="http://schemas.microsoft.com/office/drawing/2014/main" id="{2D340379-196C-4791-4932-5BC8A6CDF730}"/>
              </a:ext>
            </a:extLst>
          </p:cNvPr>
          <p:cNvSpPr txBox="1"/>
          <p:nvPr/>
        </p:nvSpPr>
        <p:spPr>
          <a:xfrm>
            <a:off x="327379" y="7503853"/>
            <a:ext cx="7006021" cy="2308324"/>
          </a:xfrm>
          <a:prstGeom prst="rect">
            <a:avLst/>
          </a:prstGeom>
          <a:noFill/>
        </p:spPr>
        <p:txBody>
          <a:bodyPr wrap="square" rtlCol="0">
            <a:spAutoFit/>
          </a:bodyPr>
          <a:lstStyle/>
          <a:p>
            <a:pPr algn="r" rtl="1"/>
            <a:r>
              <a:rPr lang="he-IL" sz="1200" dirty="0">
                <a:solidFill>
                  <a:srgbClr val="151560"/>
                </a:solidFill>
                <a:effectLst/>
              </a:rPr>
              <a:t>לציון יום השנה ה-25 שלנו, </a:t>
            </a:r>
            <a:r>
              <a:rPr lang="en-US" sz="1200" dirty="0">
                <a:solidFill>
                  <a:srgbClr val="151560"/>
                </a:solidFill>
                <a:effectLst/>
              </a:rPr>
              <a:t>ROM </a:t>
            </a:r>
            <a:r>
              <a:rPr lang="he-IL" sz="1200" dirty="0">
                <a:solidFill>
                  <a:srgbClr val="151560"/>
                </a:solidFill>
                <a:effectLst/>
              </a:rPr>
              <a:t>ניהול ידע שמחה להשיק אתגר חדש - הרביעי בסדרה המיוחדת שלנו. אנו מזמינים את כולם לשחק, ללמוד, ולקבל הזדמנות לזכות בספרי ניהול ידע חדשים. הצטרפו להנאה, שפרו את הידע שלכם בניהול ידע, והתחברו לקהילה. שחקו עכשיו וחגגו איתנו. לפרטים, בקרו </a:t>
            </a:r>
            <a:r>
              <a:rPr lang="he-IL" sz="1200" u="sng" dirty="0">
                <a:solidFill>
                  <a:srgbClr val="151560"/>
                </a:solidFill>
                <a:effectLst/>
                <a:hlinkClick r:id="rId3">
                  <a:extLst>
                    <a:ext uri="{A12FA001-AC4F-418D-AE19-62706E023703}">
                      <ahyp:hlinkClr xmlns:ahyp="http://schemas.microsoft.com/office/drawing/2018/hyperlinkcolor" val="tx"/>
                    </a:ext>
                  </a:extLst>
                </a:hlinkClick>
              </a:rPr>
              <a:t>כאן</a:t>
            </a:r>
            <a:endParaRPr lang="he-IL" sz="1200" u="sng" dirty="0">
              <a:solidFill>
                <a:srgbClr val="151560"/>
              </a:solidFill>
              <a:effectLst/>
            </a:endParaRPr>
          </a:p>
          <a:p>
            <a:pPr algn="r" rtl="1"/>
            <a:endParaRPr lang="he-IL" sz="1200" dirty="0">
              <a:solidFill>
                <a:srgbClr val="151560"/>
              </a:solidFill>
              <a:effectLst/>
            </a:endParaRPr>
          </a:p>
          <a:p>
            <a:pPr algn="r" rtl="1"/>
            <a:r>
              <a:rPr lang="he-IL" sz="1200" dirty="0">
                <a:solidFill>
                  <a:srgbClr val="151560"/>
                </a:solidFill>
                <a:effectLst/>
              </a:rPr>
              <a:t>אנו נרגשים להמשיך את מסע הצמיחה שלנו ושמחנו לקבל הגשות למשרה שפרסמנו לאחרונה ממועמדים מרחבי העולם. מעורר השראה לראות כיצד קהילת ניהול הידע שלנו היא גלובוס עצום, אך בו בזמן כפר קטן ומחובר.</a:t>
            </a:r>
          </a:p>
          <a:p>
            <a:pPr algn="r" rtl="1"/>
            <a:endParaRPr lang="he-IL" sz="1200" dirty="0">
              <a:solidFill>
                <a:srgbClr val="151560"/>
              </a:solidFill>
              <a:effectLst/>
            </a:endParaRPr>
          </a:p>
          <a:p>
            <a:pPr algn="r" rtl="1"/>
            <a:r>
              <a:rPr lang="he-IL" sz="1200" dirty="0">
                <a:solidFill>
                  <a:srgbClr val="151560"/>
                </a:solidFill>
                <a:effectLst/>
              </a:rPr>
              <a:t>לכל עמיתינו: אם אתם עוברים מיזוג או רכישה, נשמח להיות השותפים שלכם בהובלת העברת הידע הקשורה לכך. צרו איתנו קשר!</a:t>
            </a:r>
          </a:p>
          <a:p>
            <a:pPr algn="r" rtl="1"/>
            <a:endParaRPr lang="he-IL" sz="1200" dirty="0">
              <a:solidFill>
                <a:srgbClr val="151560"/>
              </a:solidFill>
              <a:effectLst/>
            </a:endParaRPr>
          </a:p>
          <a:p>
            <a:pPr algn="r" rtl="1"/>
            <a:r>
              <a:rPr lang="he-IL" sz="1200" dirty="0">
                <a:solidFill>
                  <a:srgbClr val="151560"/>
                </a:solidFill>
                <a:effectLst/>
              </a:rPr>
              <a:t>מחזור הבא של קורס ניהול ידע של חברת רום ייפתח ב 9.9.24 לפרטים והרשמה:</a:t>
            </a:r>
            <a:r>
              <a:rPr lang="he-IL" sz="1200" u="sng" dirty="0">
                <a:solidFill>
                  <a:srgbClr val="0563C1"/>
                </a:solidFill>
                <a:effectLst/>
                <a:hlinkClick r:id="rId4">
                  <a:extLst>
                    <a:ext uri="{A12FA001-AC4F-418D-AE19-62706E023703}">
                      <ahyp:hlinkClr xmlns:ahyp="http://schemas.microsoft.com/office/drawing/2018/hyperlinkcolor" val="tx"/>
                    </a:ext>
                  </a:extLst>
                </a:hlinkClick>
              </a:rPr>
              <a:t> </a:t>
            </a:r>
            <a:r>
              <a:rPr lang="en-US" sz="1200" u="sng" dirty="0">
                <a:solidFill>
                  <a:srgbClr val="151560"/>
                </a:solidFill>
                <a:effectLst/>
                <a:hlinkClick r:id="rId4">
                  <a:extLst>
                    <a:ext uri="{A12FA001-AC4F-418D-AE19-62706E023703}">
                      <ahyp:hlinkClr xmlns:ahyp="http://schemas.microsoft.com/office/drawing/2018/hyperlinkcolor" val="tx"/>
                    </a:ext>
                  </a:extLst>
                </a:hlinkClick>
              </a:rPr>
              <a:t>https://www.kmrom.co.il/km-course</a:t>
            </a:r>
            <a:endParaRPr lang="en-US" sz="1200" dirty="0">
              <a:solidFill>
                <a:srgbClr val="151560"/>
              </a:solidFill>
              <a:effectLst/>
            </a:endParaRPr>
          </a:p>
        </p:txBody>
      </p:sp>
      <p:pic>
        <p:nvPicPr>
          <p:cNvPr id="3" name="Picture 2" descr="A blue and green text on a black background&#10;&#10;Description automatically generated">
            <a:extLst>
              <a:ext uri="{FF2B5EF4-FFF2-40B4-BE49-F238E27FC236}">
                <a16:creationId xmlns:a16="http://schemas.microsoft.com/office/drawing/2014/main" id="{51216E1F-B6EB-357F-9962-8201C955F316}"/>
              </a:ext>
            </a:extLst>
          </p:cNvPr>
          <p:cNvPicPr>
            <a:picLocks noChangeAspect="1"/>
          </p:cNvPicPr>
          <p:nvPr/>
        </p:nvPicPr>
        <p:blipFill>
          <a:blip r:embed="rId5"/>
          <a:stretch>
            <a:fillRect/>
          </a:stretch>
        </p:blipFill>
        <p:spPr>
          <a:xfrm>
            <a:off x="2831748" y="37903"/>
            <a:ext cx="1896178" cy="1422856"/>
          </a:xfrm>
          <a:prstGeom prst="rect">
            <a:avLst/>
          </a:prstGeom>
        </p:spPr>
      </p:pic>
      <p:pic>
        <p:nvPicPr>
          <p:cNvPr id="10" name="Picture 9" descr="A light bulb and a book&#10;&#10;Description automatically generated">
            <a:extLst>
              <a:ext uri="{FF2B5EF4-FFF2-40B4-BE49-F238E27FC236}">
                <a16:creationId xmlns:a16="http://schemas.microsoft.com/office/drawing/2014/main" id="{93184F60-7F96-19D4-1EF0-E7A03A199204}"/>
              </a:ext>
            </a:extLst>
          </p:cNvPr>
          <p:cNvPicPr>
            <a:picLocks noChangeAspect="1"/>
          </p:cNvPicPr>
          <p:nvPr/>
        </p:nvPicPr>
        <p:blipFill>
          <a:blip r:embed="rId6"/>
          <a:stretch>
            <a:fillRect/>
          </a:stretch>
        </p:blipFill>
        <p:spPr>
          <a:xfrm>
            <a:off x="-3" y="3188760"/>
            <a:ext cx="7559675" cy="4031827"/>
          </a:xfrm>
          <a:prstGeom prst="rect">
            <a:avLst/>
          </a:prstGeom>
        </p:spPr>
      </p:pic>
    </p:spTree>
    <p:extLst>
      <p:ext uri="{BB962C8B-B14F-4D97-AF65-F5344CB8AC3E}">
        <p14:creationId xmlns:p14="http://schemas.microsoft.com/office/powerpoint/2010/main" val="189317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0B8D0A6-B337-0AF7-1B9C-A1CF5096ADE1}"/>
              </a:ext>
            </a:extLst>
          </p:cNvPr>
          <p:cNvCxnSpPr/>
          <p:nvPr/>
        </p:nvCxnSpPr>
        <p:spPr>
          <a:xfrm>
            <a:off x="378691" y="350982"/>
            <a:ext cx="6954982" cy="0"/>
          </a:xfrm>
          <a:prstGeom prst="line">
            <a:avLst/>
          </a:prstGeom>
          <a:ln w="22225" cap="rnd">
            <a:solidFill>
              <a:srgbClr val="60B736"/>
            </a:solidFill>
            <a:prstDash val="sysDot"/>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9EC80F5-1E8D-0DEC-CE84-199EB8E86655}"/>
              </a:ext>
            </a:extLst>
          </p:cNvPr>
          <p:cNvSpPr txBox="1"/>
          <p:nvPr/>
        </p:nvSpPr>
        <p:spPr>
          <a:xfrm>
            <a:off x="1475377" y="573147"/>
            <a:ext cx="979054" cy="584775"/>
          </a:xfrm>
          <a:prstGeom prst="rect">
            <a:avLst/>
          </a:prstGeom>
          <a:noFill/>
        </p:spPr>
        <p:txBody>
          <a:bodyPr wrap="square" rtlCol="0">
            <a:spAutoFit/>
          </a:bodyPr>
          <a:lstStyle/>
          <a:p>
            <a:pPr algn="ctr" rtl="1"/>
            <a:r>
              <a:rPr lang="he-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01</a:t>
            </a:r>
            <a:endParaRPr lang="en-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extBox 9">
            <a:extLst>
              <a:ext uri="{FF2B5EF4-FFF2-40B4-BE49-F238E27FC236}">
                <a16:creationId xmlns:a16="http://schemas.microsoft.com/office/drawing/2014/main" id="{B5AE4011-7EC6-EA5D-37A6-147CE99194F0}"/>
              </a:ext>
            </a:extLst>
          </p:cNvPr>
          <p:cNvSpPr txBox="1"/>
          <p:nvPr/>
        </p:nvSpPr>
        <p:spPr>
          <a:xfrm>
            <a:off x="218337" y="1144521"/>
            <a:ext cx="3288343" cy="1066959"/>
          </a:xfrm>
          <a:prstGeom prst="rect">
            <a:avLst/>
          </a:prstGeom>
          <a:noFill/>
        </p:spPr>
        <p:txBody>
          <a:bodyPr wrap="square" rtlCol="0">
            <a:spAutoFit/>
          </a:bodyPr>
          <a:lstStyle>
            <a:defPPr>
              <a:defRPr lang="en-US"/>
            </a:defPPr>
            <a:lvl1pPr algn="ctr" rtl="1">
              <a:lnSpc>
                <a:spcPts val="1940"/>
              </a:lnSpc>
              <a:defRPr sz="1400" i="0">
                <a:solidFill>
                  <a:srgbClr val="151560"/>
                </a:solidFill>
                <a:effectLst/>
                <a:latin typeface="Open Sans" panose="020B0606030504020204" pitchFamily="34" charset="0"/>
                <a:ea typeface="Open Sans" panose="020B0606030504020204" pitchFamily="34" charset="0"/>
                <a:cs typeface="Open Sans" panose="020B0606030504020204" pitchFamily="34" charset="0"/>
              </a:defRPr>
            </a:lvl1pPr>
          </a:lstStyle>
          <a:p>
            <a:pPr fontAlgn="base"/>
            <a:r>
              <a:rPr lang="he-IL" sz="1600" b="1" i="0" dirty="0">
                <a:solidFill>
                  <a:srgbClr val="151560"/>
                </a:solidFill>
                <a:effectLst/>
                <a:latin typeface="Arial" panose="020B0604020202020204" pitchFamily="34" charset="0"/>
                <a:ea typeface="Open Sans ExtraBold" pitchFamily="2" charset="0"/>
                <a:cs typeface="Arial" panose="020B0604020202020204" pitchFamily="34" charset="0"/>
              </a:rPr>
              <a:t>שילוב בין בינה מלאכותית מונחית-מטרה </a:t>
            </a:r>
            <a:r>
              <a:rPr lang="en-US" sz="1600" b="1" i="0" dirty="0">
                <a:solidFill>
                  <a:srgbClr val="151560"/>
                </a:solidFill>
                <a:effectLst/>
                <a:latin typeface="Arial" panose="020B0604020202020204" pitchFamily="34" charset="0"/>
                <a:ea typeface="Open Sans ExtraBold" pitchFamily="2" charset="0"/>
                <a:cs typeface="Arial" panose="020B0604020202020204" pitchFamily="34" charset="0"/>
              </a:rPr>
              <a:t>(Objective-Driven AI)</a:t>
            </a:r>
            <a:r>
              <a:rPr lang="he-IL" sz="1600" b="1" i="0" dirty="0">
                <a:solidFill>
                  <a:srgbClr val="151560"/>
                </a:solidFill>
                <a:effectLst/>
                <a:latin typeface="Arial" panose="020B0604020202020204" pitchFamily="34" charset="0"/>
                <a:ea typeface="Open Sans ExtraBold" pitchFamily="2" charset="0"/>
                <a:cs typeface="Arial" panose="020B0604020202020204" pitchFamily="34" charset="0"/>
              </a:rPr>
              <a:t>לבינה יוצרת (</a:t>
            </a:r>
            <a:r>
              <a:rPr lang="en-US" sz="1600" b="1" i="0" dirty="0">
                <a:solidFill>
                  <a:srgbClr val="151560"/>
                </a:solidFill>
                <a:effectLst/>
                <a:latin typeface="Arial" panose="020B0604020202020204" pitchFamily="34" charset="0"/>
                <a:ea typeface="Open Sans ExtraBold" pitchFamily="2" charset="0"/>
                <a:cs typeface="Arial" panose="020B0604020202020204" pitchFamily="34" charset="0"/>
              </a:rPr>
              <a:t>(Generative AI</a:t>
            </a:r>
            <a:r>
              <a:rPr lang="he-IL" sz="1600" b="1" i="0" dirty="0">
                <a:solidFill>
                  <a:srgbClr val="151560"/>
                </a:solidFill>
                <a:effectLst/>
                <a:latin typeface="Arial" panose="020B0604020202020204" pitchFamily="34" charset="0"/>
                <a:ea typeface="Open Sans ExtraBold" pitchFamily="2" charset="0"/>
                <a:cs typeface="Arial" panose="020B0604020202020204" pitchFamily="34" charset="0"/>
              </a:rPr>
              <a:t>פוטנציאל ויישומים מעשיים</a:t>
            </a:r>
          </a:p>
        </p:txBody>
      </p:sp>
      <p:sp>
        <p:nvSpPr>
          <p:cNvPr id="13" name="TextBox 12">
            <a:extLst>
              <a:ext uri="{FF2B5EF4-FFF2-40B4-BE49-F238E27FC236}">
                <a16:creationId xmlns:a16="http://schemas.microsoft.com/office/drawing/2014/main" id="{CB7A6B0B-AD81-9ACA-F277-C0F588831D85}"/>
              </a:ext>
            </a:extLst>
          </p:cNvPr>
          <p:cNvSpPr txBox="1"/>
          <p:nvPr/>
        </p:nvSpPr>
        <p:spPr>
          <a:xfrm>
            <a:off x="211282" y="2229756"/>
            <a:ext cx="3546763" cy="1600438"/>
          </a:xfrm>
          <a:prstGeom prst="rect">
            <a:avLst/>
          </a:prstGeom>
          <a:noFill/>
        </p:spPr>
        <p:txBody>
          <a:bodyPr wrap="square" rtlCol="0">
            <a:spAutoFit/>
          </a:bodyPr>
          <a:lstStyle/>
          <a:p>
            <a:pPr algn="ctr" rtl="1"/>
            <a:r>
              <a:rPr lang="he-IL" sz="1400" b="0" i="0" dirty="0">
                <a:solidFill>
                  <a:srgbClr val="151560"/>
                </a:solidFill>
                <a:effectLst/>
                <a:latin typeface="wfont_2a8067_70787e5257fb42528ea0676fb2c7c784"/>
              </a:rPr>
              <a:t>בינה מלאכותית מונחית-מטרה (</a:t>
            </a:r>
            <a:r>
              <a:rPr lang="en-US" sz="1400" b="0" i="0" dirty="0">
                <a:solidFill>
                  <a:srgbClr val="151560"/>
                </a:solidFill>
                <a:effectLst/>
                <a:latin typeface="wfont_2a8067_70787e5257fb42528ea0676fb2c7c784"/>
              </a:rPr>
              <a:t>Objective-</a:t>
            </a:r>
            <a:r>
              <a:rPr lang="he-IL" sz="1400" dirty="0">
                <a:solidFill>
                  <a:srgbClr val="151560"/>
                </a:solidFill>
                <a:latin typeface="wfont_2a8067_70787e5257fb42528ea0676fb2c7c784"/>
              </a:rPr>
              <a:t> </a:t>
            </a:r>
            <a:r>
              <a:rPr lang="en-US" sz="1400" b="0" i="0" dirty="0">
                <a:solidFill>
                  <a:srgbClr val="151560"/>
                </a:solidFill>
                <a:effectLst/>
                <a:latin typeface="wfont_2a8067_70787e5257fb42528ea0676fb2c7c784"/>
              </a:rPr>
              <a:t>Driven AI</a:t>
            </a:r>
            <a:r>
              <a:rPr lang="he-IL" sz="1400" b="0" i="0" dirty="0">
                <a:solidFill>
                  <a:srgbClr val="151560"/>
                </a:solidFill>
                <a:effectLst/>
                <a:latin typeface="wfont_2a8067_70787e5257fb42528ea0676fb2c7c784"/>
              </a:rPr>
              <a:t>)ובינה יוצרת (</a:t>
            </a:r>
            <a:r>
              <a:rPr lang="en-US" sz="1400" b="0" i="0" dirty="0">
                <a:solidFill>
                  <a:srgbClr val="151560"/>
                </a:solidFill>
                <a:effectLst/>
                <a:latin typeface="wfont_2a8067_70787e5257fb42528ea0676fb2c7c784"/>
              </a:rPr>
              <a:t>Generative AI</a:t>
            </a:r>
            <a:r>
              <a:rPr lang="he-IL" sz="1400" b="0" i="0" dirty="0">
                <a:solidFill>
                  <a:srgbClr val="151560"/>
                </a:solidFill>
                <a:effectLst/>
                <a:latin typeface="wfont_2a8067_70787e5257fb42528ea0676fb2c7c784"/>
              </a:rPr>
              <a:t>)הינן שתי גישות מתקדמות ומתפתחות בתחום הבינה המלאכותית. בעוד בינה מלאכותית מונחית-מטרה מתמקדת בהשגת מטרות מוגדרות באמצעות תכנון ופעולה אוטונומיים, בינה מלאכותית יוצרת מתמקדת ביצירת תוכן חדשני ויצירתי.</a:t>
            </a:r>
            <a:endParaRPr lang="he-IL" sz="1400" dirty="0">
              <a:effectLst/>
              <a:latin typeface="Open Sans" pitchFamily="2" charset="0"/>
              <a:ea typeface="Open Sans" pitchFamily="2" charset="0"/>
            </a:endParaRPr>
          </a:p>
        </p:txBody>
      </p:sp>
      <p:grpSp>
        <p:nvGrpSpPr>
          <p:cNvPr id="24" name="Group 23">
            <a:extLst>
              <a:ext uri="{FF2B5EF4-FFF2-40B4-BE49-F238E27FC236}">
                <a16:creationId xmlns:a16="http://schemas.microsoft.com/office/drawing/2014/main" id="{3A9BE04E-2EDE-2AA2-68D9-DA8633C5C95B}"/>
              </a:ext>
            </a:extLst>
          </p:cNvPr>
          <p:cNvGrpSpPr/>
          <p:nvPr/>
        </p:nvGrpSpPr>
        <p:grpSpPr>
          <a:xfrm>
            <a:off x="1077418" y="4022686"/>
            <a:ext cx="1570182" cy="443346"/>
            <a:chOff x="452582" y="3607172"/>
            <a:chExt cx="1570182" cy="443346"/>
          </a:xfrm>
        </p:grpSpPr>
        <p:sp>
          <p:nvSpPr>
            <p:cNvPr id="22" name="Rounded Rectangle 21">
              <a:extLst>
                <a:ext uri="{FF2B5EF4-FFF2-40B4-BE49-F238E27FC236}">
                  <a16:creationId xmlns:a16="http://schemas.microsoft.com/office/drawing/2014/main" id="{3BFBCAD6-D16E-D8AB-430F-CEA1F548BBEF}"/>
                </a:ext>
              </a:extLst>
            </p:cNvPr>
            <p:cNvSpPr/>
            <p:nvPr/>
          </p:nvSpPr>
          <p:spPr>
            <a:xfrm>
              <a:off x="452582" y="3607172"/>
              <a:ext cx="1570182" cy="443346"/>
            </a:xfrm>
            <a:prstGeom prst="roundRect">
              <a:avLst>
                <a:gd name="adj" fmla="val 50000"/>
              </a:avLst>
            </a:prstGeom>
            <a:noFill/>
            <a:ln>
              <a:solidFill>
                <a:srgbClr val="60B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TextBox 22">
              <a:extLst>
                <a:ext uri="{FF2B5EF4-FFF2-40B4-BE49-F238E27FC236}">
                  <a16:creationId xmlns:a16="http://schemas.microsoft.com/office/drawing/2014/main" id="{7AE3C9F1-F265-146B-D3DD-4A48BB78F5C1}"/>
                </a:ext>
              </a:extLst>
            </p:cNvPr>
            <p:cNvSpPr txBox="1"/>
            <p:nvPr/>
          </p:nvSpPr>
          <p:spPr>
            <a:xfrm>
              <a:off x="635001" y="3690345"/>
              <a:ext cx="1205344" cy="276999"/>
            </a:xfrm>
            <a:prstGeom prst="rect">
              <a:avLst/>
            </a:prstGeom>
            <a:noFill/>
          </p:spPr>
          <p:txBody>
            <a:bodyPr wrap="square" rtlCol="0">
              <a:spAutoFit/>
            </a:bodyPr>
            <a:lstStyle/>
            <a:p>
              <a:pPr algn="ctr"/>
              <a:r>
                <a:rPr lang="he-IL" sz="1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hlinkClick r:id="rId3"/>
                </a:rPr>
                <a:t>למאמר המלא</a:t>
              </a:r>
              <a:endParaRPr lang="en-US" sz="1200" b="1" dirty="0">
                <a:solidFill>
                  <a:srgbClr val="60B736"/>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
        <p:nvSpPr>
          <p:cNvPr id="26" name="TextBox 25">
            <a:extLst>
              <a:ext uri="{FF2B5EF4-FFF2-40B4-BE49-F238E27FC236}">
                <a16:creationId xmlns:a16="http://schemas.microsoft.com/office/drawing/2014/main" id="{5AB14598-6032-D757-D7B3-6B56E12B93B5}"/>
              </a:ext>
            </a:extLst>
          </p:cNvPr>
          <p:cNvSpPr txBox="1"/>
          <p:nvPr/>
        </p:nvSpPr>
        <p:spPr>
          <a:xfrm>
            <a:off x="5152734" y="5478922"/>
            <a:ext cx="979054" cy="584775"/>
          </a:xfrm>
          <a:prstGeom prst="rect">
            <a:avLst/>
          </a:prstGeom>
          <a:noFill/>
        </p:spPr>
        <p:txBody>
          <a:bodyPr wrap="square" rtlCol="0">
            <a:spAutoFit/>
          </a:bodyPr>
          <a:lstStyle/>
          <a:p>
            <a:pPr algn="ctr"/>
            <a:r>
              <a:rPr lang="he-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02</a:t>
            </a:r>
            <a:endParaRPr lang="en-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7" name="TextBox 26">
            <a:extLst>
              <a:ext uri="{FF2B5EF4-FFF2-40B4-BE49-F238E27FC236}">
                <a16:creationId xmlns:a16="http://schemas.microsoft.com/office/drawing/2014/main" id="{59CF8948-C290-F3DC-8D5F-C1EDB93013A7}"/>
              </a:ext>
            </a:extLst>
          </p:cNvPr>
          <p:cNvSpPr txBox="1"/>
          <p:nvPr/>
        </p:nvSpPr>
        <p:spPr>
          <a:xfrm>
            <a:off x="4063904" y="6099549"/>
            <a:ext cx="3084830" cy="579646"/>
          </a:xfrm>
          <a:prstGeom prst="rect">
            <a:avLst/>
          </a:prstGeom>
          <a:noFill/>
        </p:spPr>
        <p:txBody>
          <a:bodyPr wrap="square" rtlCol="0">
            <a:spAutoFit/>
          </a:bodyPr>
          <a:lstStyle>
            <a:defPPr>
              <a:defRPr lang="en-US"/>
            </a:defPPr>
            <a:lvl1pPr algn="ctr" rtl="1">
              <a:lnSpc>
                <a:spcPts val="1940"/>
              </a:lnSpc>
              <a:defRPr sz="1600" b="1" i="0">
                <a:solidFill>
                  <a:srgbClr val="151560"/>
                </a:solidFill>
                <a:effectLst/>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rtl="1" fontAlgn="base"/>
            <a:r>
              <a:rPr lang="he-IL" b="1" i="0" dirty="0">
                <a:solidFill>
                  <a:srgbClr val="151560"/>
                </a:solidFill>
                <a:effectLst/>
                <a:latin typeface="Arial" panose="020B0604020202020204" pitchFamily="34" charset="0"/>
                <a:cs typeface="Arial" panose="020B0604020202020204" pitchFamily="34" charset="0"/>
              </a:rPr>
              <a:t>בינה מלאכותית יוצרת </a:t>
            </a:r>
            <a:r>
              <a:rPr lang="he-IL" b="1" i="0" dirty="0" err="1">
                <a:solidFill>
                  <a:srgbClr val="151560"/>
                </a:solidFill>
                <a:effectLst/>
                <a:latin typeface="Arial" panose="020B0604020202020204" pitchFamily="34" charset="0"/>
                <a:cs typeface="Arial" panose="020B0604020202020204" pitchFamily="34" charset="0"/>
              </a:rPr>
              <a:t>שיחתית</a:t>
            </a:r>
            <a:r>
              <a:rPr lang="he-IL" b="1" i="0" dirty="0">
                <a:solidFill>
                  <a:srgbClr val="151560"/>
                </a:solidFill>
                <a:effectLst/>
                <a:latin typeface="Arial" panose="020B0604020202020204" pitchFamily="34" charset="0"/>
                <a:cs typeface="Arial" panose="020B0604020202020204" pitchFamily="34" charset="0"/>
              </a:rPr>
              <a:t>: שילוב סינרגטי בין אדם ומכונה</a:t>
            </a:r>
          </a:p>
        </p:txBody>
      </p:sp>
      <p:sp>
        <p:nvSpPr>
          <p:cNvPr id="28" name="TextBox 27">
            <a:extLst>
              <a:ext uri="{FF2B5EF4-FFF2-40B4-BE49-F238E27FC236}">
                <a16:creationId xmlns:a16="http://schemas.microsoft.com/office/drawing/2014/main" id="{DBCDA1CD-F366-2CCB-413E-4D87B44B16A1}"/>
              </a:ext>
            </a:extLst>
          </p:cNvPr>
          <p:cNvSpPr txBox="1"/>
          <p:nvPr/>
        </p:nvSpPr>
        <p:spPr>
          <a:xfrm>
            <a:off x="3957635" y="6762368"/>
            <a:ext cx="3297368" cy="3000501"/>
          </a:xfrm>
          <a:prstGeom prst="rect">
            <a:avLst/>
          </a:prstGeom>
          <a:noFill/>
        </p:spPr>
        <p:txBody>
          <a:bodyPr wrap="square" rtlCol="0">
            <a:spAutoFit/>
          </a:bodyPr>
          <a:lstStyle>
            <a:defPPr>
              <a:defRPr lang="en-US"/>
            </a:defPPr>
            <a:lvl1pPr algn="ctr" rtl="1">
              <a:lnSpc>
                <a:spcPts val="1940"/>
              </a:lnSpc>
              <a:defRPr sz="1400" i="0">
                <a:solidFill>
                  <a:srgbClr val="151560"/>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he-IL" b="0" i="0" dirty="0">
                <a:solidFill>
                  <a:srgbClr val="151560"/>
                </a:solidFill>
                <a:effectLst/>
                <a:latin typeface="wfont_2a8067_70787e5257fb42528ea0676fb2c7c784"/>
              </a:rPr>
              <a:t>כלי </a:t>
            </a:r>
            <a:r>
              <a:rPr lang="he-IL" b="1" i="0" dirty="0">
                <a:solidFill>
                  <a:srgbClr val="151560"/>
                </a:solidFill>
                <a:effectLst/>
                <a:latin typeface="wfont_2a8067_70787e5257fb42528ea0676fb2c7c784"/>
              </a:rPr>
              <a:t>הבינה המלאכותית היוצרת </a:t>
            </a:r>
            <a:r>
              <a:rPr lang="he-IL" b="1" i="0" dirty="0" err="1">
                <a:solidFill>
                  <a:srgbClr val="151560"/>
                </a:solidFill>
                <a:effectLst/>
                <a:latin typeface="wfont_2a8067_70787e5257fb42528ea0676fb2c7c784"/>
              </a:rPr>
              <a:t>השיחתית</a:t>
            </a:r>
            <a:r>
              <a:rPr lang="he-IL" b="0" i="0" dirty="0">
                <a:solidFill>
                  <a:srgbClr val="151560"/>
                </a:solidFill>
                <a:effectLst/>
                <a:latin typeface="wfont_2a8067_70787e5257fb42528ea0676fb2c7c784"/>
              </a:rPr>
              <a:t>, או ה-</a:t>
            </a:r>
            <a:r>
              <a:rPr lang="en-US" b="1" i="0" dirty="0">
                <a:solidFill>
                  <a:srgbClr val="151560"/>
                </a:solidFill>
                <a:effectLst/>
                <a:latin typeface="wfont_2a8067_70787e5257fb42528ea0676fb2c7c784"/>
              </a:rPr>
              <a:t>Conversational Generative AI</a:t>
            </a:r>
            <a:r>
              <a:rPr lang="en-US" b="0" i="0" dirty="0">
                <a:solidFill>
                  <a:srgbClr val="151560"/>
                </a:solidFill>
                <a:effectLst/>
                <a:latin typeface="wfont_2a8067_70787e5257fb42528ea0676fb2c7c784"/>
              </a:rPr>
              <a:t> </a:t>
            </a:r>
            <a:r>
              <a:rPr lang="he-IL" b="0" i="0" dirty="0">
                <a:solidFill>
                  <a:srgbClr val="151560"/>
                </a:solidFill>
                <a:effectLst/>
                <a:latin typeface="wfont_2a8067_70787e5257fb42528ea0676fb2c7c784"/>
              </a:rPr>
              <a:t>בשמם המוכר יותר (כן, זה השם הנכון והמלא, ומיד תראו מדוע אני מתעקשת על כך), נכנסו לחיינו לפני כשנה וחצי בלבד. למרות הזמן הקצר, הם הפכו למוכרים ונמצאים בשימוש נרחב בקרב רבים. כלים כגון </a:t>
            </a:r>
            <a:r>
              <a:rPr lang="en-US" b="0" i="0" dirty="0">
                <a:solidFill>
                  <a:srgbClr val="151560"/>
                </a:solidFill>
                <a:effectLst/>
                <a:latin typeface="wfont_2a8067_70787e5257fb42528ea0676fb2c7c784"/>
              </a:rPr>
              <a:t>ChatGPT, Gemini, Copilot </a:t>
            </a:r>
            <a:r>
              <a:rPr lang="he-IL" b="0" i="0" dirty="0">
                <a:solidFill>
                  <a:srgbClr val="151560"/>
                </a:solidFill>
                <a:effectLst/>
                <a:latin typeface="wfont_2a8067_70787e5257fb42528ea0676fb2c7c784"/>
              </a:rPr>
              <a:t>או </a:t>
            </a:r>
            <a:r>
              <a:rPr lang="en-US" b="0" i="0" dirty="0">
                <a:solidFill>
                  <a:srgbClr val="151560"/>
                </a:solidFill>
                <a:effectLst/>
                <a:latin typeface="wfont_2a8067_70787e5257fb42528ea0676fb2c7c784"/>
              </a:rPr>
              <a:t>Cloud </a:t>
            </a:r>
            <a:r>
              <a:rPr lang="he-IL" b="0" i="0" dirty="0">
                <a:solidFill>
                  <a:srgbClr val="151560"/>
                </a:solidFill>
                <a:effectLst/>
                <a:latin typeface="wfont_2a8067_70787e5257fb42528ea0676fb2c7c784"/>
              </a:rPr>
              <a:t>הפכו לכלים משמעותיים עבור שימושים מגוונים, החל מכתיבת ברכות ותכנון טיול משפחתי, דרך עיצוב ויצירת מצגות או כתיבת קוד, ועד לעיבוד, סיכום, ניתוח וזיקוק מידע מקצועי </a:t>
            </a:r>
            <a:endParaRPr lang="he-IL" dirty="0">
              <a:effectLst/>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D3D112A-9F36-83DC-2EAA-1A6E24FFCD15}"/>
              </a:ext>
            </a:extLst>
          </p:cNvPr>
          <p:cNvGrpSpPr/>
          <p:nvPr/>
        </p:nvGrpSpPr>
        <p:grpSpPr>
          <a:xfrm>
            <a:off x="4821228" y="9897485"/>
            <a:ext cx="1570182" cy="443346"/>
            <a:chOff x="452582" y="3607172"/>
            <a:chExt cx="1570182" cy="443346"/>
          </a:xfrm>
        </p:grpSpPr>
        <p:sp>
          <p:nvSpPr>
            <p:cNvPr id="9" name="Rounded Rectangle 8">
              <a:extLst>
                <a:ext uri="{FF2B5EF4-FFF2-40B4-BE49-F238E27FC236}">
                  <a16:creationId xmlns:a16="http://schemas.microsoft.com/office/drawing/2014/main" id="{19DBC961-CCD8-03F7-246E-8E03ED19492F}"/>
                </a:ext>
              </a:extLst>
            </p:cNvPr>
            <p:cNvSpPr/>
            <p:nvPr/>
          </p:nvSpPr>
          <p:spPr>
            <a:xfrm>
              <a:off x="452582" y="3607172"/>
              <a:ext cx="1570182" cy="443346"/>
            </a:xfrm>
            <a:prstGeom prst="roundRect">
              <a:avLst>
                <a:gd name="adj" fmla="val 50000"/>
              </a:avLst>
            </a:prstGeom>
            <a:noFill/>
            <a:ln>
              <a:solidFill>
                <a:srgbClr val="60B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BCA22CD0-844E-33A9-0F53-85456649F4B4}"/>
                </a:ext>
              </a:extLst>
            </p:cNvPr>
            <p:cNvSpPr txBox="1"/>
            <p:nvPr/>
          </p:nvSpPr>
          <p:spPr>
            <a:xfrm>
              <a:off x="635001" y="3690345"/>
              <a:ext cx="1205344" cy="276999"/>
            </a:xfrm>
            <a:prstGeom prst="rect">
              <a:avLst/>
            </a:prstGeom>
            <a:noFill/>
          </p:spPr>
          <p:txBody>
            <a:bodyPr wrap="square" rtlCol="0">
              <a:spAutoFit/>
            </a:bodyPr>
            <a:lstStyle/>
            <a:p>
              <a:pPr algn="ctr"/>
              <a:r>
                <a:rPr lang="he-IL" sz="1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hlinkClick r:id="rId4"/>
                </a:rPr>
                <a:t>למאמר המלא</a:t>
              </a:r>
              <a:endParaRPr lang="en-US" sz="1200" b="1" dirty="0">
                <a:solidFill>
                  <a:srgbClr val="60B736"/>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pic>
        <p:nvPicPr>
          <p:cNvPr id="4" name="Picture 3" descr="A group of robots looking at a tablet&#10;&#10;Description automatically generated">
            <a:extLst>
              <a:ext uri="{FF2B5EF4-FFF2-40B4-BE49-F238E27FC236}">
                <a16:creationId xmlns:a16="http://schemas.microsoft.com/office/drawing/2014/main" id="{55B2FAD2-FE67-F448-FB63-FBF04EDDA330}"/>
              </a:ext>
            </a:extLst>
          </p:cNvPr>
          <p:cNvPicPr>
            <a:picLocks noChangeAspect="1"/>
          </p:cNvPicPr>
          <p:nvPr/>
        </p:nvPicPr>
        <p:blipFill>
          <a:blip r:embed="rId5"/>
          <a:stretch>
            <a:fillRect/>
          </a:stretch>
        </p:blipFill>
        <p:spPr>
          <a:xfrm>
            <a:off x="4036013" y="1213510"/>
            <a:ext cx="3297368" cy="1701442"/>
          </a:xfrm>
          <a:prstGeom prst="rect">
            <a:avLst/>
          </a:prstGeom>
        </p:spPr>
      </p:pic>
      <p:pic>
        <p:nvPicPr>
          <p:cNvPr id="12" name="Picture 11" descr="A robot sitting on a chair&#10;&#10;Description automatically generated">
            <a:extLst>
              <a:ext uri="{FF2B5EF4-FFF2-40B4-BE49-F238E27FC236}">
                <a16:creationId xmlns:a16="http://schemas.microsoft.com/office/drawing/2014/main" id="{4A2F7E2E-0569-ACD2-FAD2-CFFCB9F4D27D}"/>
              </a:ext>
            </a:extLst>
          </p:cNvPr>
          <p:cNvPicPr>
            <a:picLocks noChangeAspect="1"/>
          </p:cNvPicPr>
          <p:nvPr/>
        </p:nvPicPr>
        <p:blipFill>
          <a:blip r:embed="rId6"/>
          <a:stretch>
            <a:fillRect/>
          </a:stretch>
        </p:blipFill>
        <p:spPr>
          <a:xfrm>
            <a:off x="435536" y="6199910"/>
            <a:ext cx="3439068" cy="3439068"/>
          </a:xfrm>
          <a:prstGeom prst="rect">
            <a:avLst/>
          </a:prstGeom>
        </p:spPr>
      </p:pic>
    </p:spTree>
    <p:extLst>
      <p:ext uri="{BB962C8B-B14F-4D97-AF65-F5344CB8AC3E}">
        <p14:creationId xmlns:p14="http://schemas.microsoft.com/office/powerpoint/2010/main" val="347911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0B8D0A6-B337-0AF7-1B9C-A1CF5096ADE1}"/>
              </a:ext>
            </a:extLst>
          </p:cNvPr>
          <p:cNvCxnSpPr/>
          <p:nvPr/>
        </p:nvCxnSpPr>
        <p:spPr>
          <a:xfrm>
            <a:off x="378691" y="350982"/>
            <a:ext cx="6954982" cy="0"/>
          </a:xfrm>
          <a:prstGeom prst="line">
            <a:avLst/>
          </a:prstGeom>
          <a:ln w="22225" cap="rnd">
            <a:solidFill>
              <a:srgbClr val="60B736"/>
            </a:solidFill>
            <a:prstDash val="sysDot"/>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9EC80F5-1E8D-0DEC-CE84-199EB8E86655}"/>
              </a:ext>
            </a:extLst>
          </p:cNvPr>
          <p:cNvSpPr txBox="1"/>
          <p:nvPr/>
        </p:nvSpPr>
        <p:spPr>
          <a:xfrm>
            <a:off x="1475377" y="573147"/>
            <a:ext cx="979054" cy="584775"/>
          </a:xfrm>
          <a:prstGeom prst="rect">
            <a:avLst/>
          </a:prstGeom>
          <a:noFill/>
        </p:spPr>
        <p:txBody>
          <a:bodyPr wrap="square" rtlCol="0">
            <a:spAutoFit/>
          </a:bodyPr>
          <a:lstStyle/>
          <a:p>
            <a:pPr algn="ctr" rtl="1"/>
            <a:r>
              <a:rPr lang="he-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03</a:t>
            </a:r>
            <a:endParaRPr lang="en-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extBox 9">
            <a:extLst>
              <a:ext uri="{FF2B5EF4-FFF2-40B4-BE49-F238E27FC236}">
                <a16:creationId xmlns:a16="http://schemas.microsoft.com/office/drawing/2014/main" id="{B5AE4011-7EC6-EA5D-37A6-147CE99194F0}"/>
              </a:ext>
            </a:extLst>
          </p:cNvPr>
          <p:cNvSpPr txBox="1"/>
          <p:nvPr/>
        </p:nvSpPr>
        <p:spPr>
          <a:xfrm>
            <a:off x="491494" y="1050979"/>
            <a:ext cx="2835906" cy="584968"/>
          </a:xfrm>
          <a:prstGeom prst="rect">
            <a:avLst/>
          </a:prstGeom>
          <a:noFill/>
        </p:spPr>
        <p:txBody>
          <a:bodyPr wrap="square" rtlCol="0">
            <a:spAutoFit/>
          </a:bodyPr>
          <a:lstStyle>
            <a:defPPr>
              <a:defRPr lang="en-US"/>
            </a:defPPr>
            <a:lvl1pPr algn="ctr" rtl="1">
              <a:lnSpc>
                <a:spcPts val="1940"/>
              </a:lnSpc>
              <a:defRPr sz="1400" i="0">
                <a:solidFill>
                  <a:srgbClr val="151560"/>
                </a:solidFill>
                <a:effectLst/>
                <a:latin typeface="Open Sans" panose="020B0606030504020204" pitchFamily="34" charset="0"/>
                <a:ea typeface="Open Sans" panose="020B0606030504020204" pitchFamily="34" charset="0"/>
                <a:cs typeface="Open Sans" panose="020B0606030504020204" pitchFamily="34" charset="0"/>
              </a:defRPr>
            </a:lvl1pPr>
          </a:lstStyle>
          <a:p>
            <a:pPr rtl="1" fontAlgn="base"/>
            <a:r>
              <a:rPr lang="he-IL" sz="1600" b="1" i="0" dirty="0">
                <a:solidFill>
                  <a:srgbClr val="151560"/>
                </a:solidFill>
                <a:effectLst/>
                <a:latin typeface="Arial" panose="020B0604020202020204" pitchFamily="34" charset="0"/>
                <a:cs typeface="Arial" panose="020B0604020202020204" pitchFamily="34" charset="0"/>
              </a:rPr>
              <a:t>ניהול ידע בשירות– פנימה והחוצה</a:t>
            </a:r>
          </a:p>
        </p:txBody>
      </p:sp>
      <p:sp>
        <p:nvSpPr>
          <p:cNvPr id="13" name="TextBox 12">
            <a:extLst>
              <a:ext uri="{FF2B5EF4-FFF2-40B4-BE49-F238E27FC236}">
                <a16:creationId xmlns:a16="http://schemas.microsoft.com/office/drawing/2014/main" id="{CB7A6B0B-AD81-9ACA-F277-C0F588831D85}"/>
              </a:ext>
            </a:extLst>
          </p:cNvPr>
          <p:cNvSpPr txBox="1"/>
          <p:nvPr/>
        </p:nvSpPr>
        <p:spPr>
          <a:xfrm>
            <a:off x="136065" y="1588846"/>
            <a:ext cx="3546763" cy="2031325"/>
          </a:xfrm>
          <a:prstGeom prst="rect">
            <a:avLst/>
          </a:prstGeom>
          <a:noFill/>
        </p:spPr>
        <p:txBody>
          <a:bodyPr wrap="square" rtlCol="0">
            <a:spAutoFit/>
          </a:bodyPr>
          <a:lstStyle/>
          <a:p>
            <a:pPr algn="ctr" fontAlgn="base"/>
            <a:r>
              <a:rPr lang="he-IL" sz="1400" dirty="0">
                <a:solidFill>
                  <a:srgbClr val="151560"/>
                </a:solidFill>
                <a:effectLst/>
                <a:latin typeface="var(--ricos-custom-p-font-family,unset)"/>
              </a:rPr>
              <a:t>בעולם העסקי המודרני, מידע הוא משאב אסטרטגי חיוני. למרות זאת, בכל הקשור בידע בעולם השירות, רבים מהארגונים עדיין מתמודדים עם פיצול דיגיטלי: מצד אחד, מערכת ניהול ידע פנימית עבור העובדים, ומצד שני, מאגרי מידע נפרדים עבור הלקוחות. מציאות זו יוצרת אתגרים של בזבוז משאבים וסיכונים בכל הקשור לכפילויות וסתירות.</a:t>
            </a:r>
            <a:br>
              <a:rPr lang="he-IL" sz="1400" dirty="0">
                <a:solidFill>
                  <a:srgbClr val="151560"/>
                </a:solidFill>
                <a:effectLst/>
                <a:latin typeface="var(--ricos-custom-p-font-family,unset)"/>
              </a:rPr>
            </a:br>
            <a:endParaRPr lang="he-IL" sz="1400" dirty="0">
              <a:solidFill>
                <a:srgbClr val="151560"/>
              </a:solidFill>
              <a:effectLst/>
              <a:latin typeface="var(--ricos-custom-p-font-family,unset)"/>
            </a:endParaRPr>
          </a:p>
        </p:txBody>
      </p:sp>
      <p:grpSp>
        <p:nvGrpSpPr>
          <p:cNvPr id="24" name="Group 23">
            <a:extLst>
              <a:ext uri="{FF2B5EF4-FFF2-40B4-BE49-F238E27FC236}">
                <a16:creationId xmlns:a16="http://schemas.microsoft.com/office/drawing/2014/main" id="{3A9BE04E-2EDE-2AA2-68D9-DA8633C5C95B}"/>
              </a:ext>
            </a:extLst>
          </p:cNvPr>
          <p:cNvGrpSpPr/>
          <p:nvPr/>
        </p:nvGrpSpPr>
        <p:grpSpPr>
          <a:xfrm>
            <a:off x="1077418" y="3406724"/>
            <a:ext cx="1570182" cy="443346"/>
            <a:chOff x="452582" y="3607172"/>
            <a:chExt cx="1570182" cy="443346"/>
          </a:xfrm>
        </p:grpSpPr>
        <p:sp>
          <p:nvSpPr>
            <p:cNvPr id="22" name="Rounded Rectangle 21">
              <a:extLst>
                <a:ext uri="{FF2B5EF4-FFF2-40B4-BE49-F238E27FC236}">
                  <a16:creationId xmlns:a16="http://schemas.microsoft.com/office/drawing/2014/main" id="{3BFBCAD6-D16E-D8AB-430F-CEA1F548BBEF}"/>
                </a:ext>
              </a:extLst>
            </p:cNvPr>
            <p:cNvSpPr/>
            <p:nvPr/>
          </p:nvSpPr>
          <p:spPr>
            <a:xfrm>
              <a:off x="452582" y="3607172"/>
              <a:ext cx="1570182" cy="443346"/>
            </a:xfrm>
            <a:prstGeom prst="roundRect">
              <a:avLst>
                <a:gd name="adj" fmla="val 50000"/>
              </a:avLst>
            </a:prstGeom>
            <a:noFill/>
            <a:ln>
              <a:solidFill>
                <a:srgbClr val="60B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TextBox 22">
              <a:extLst>
                <a:ext uri="{FF2B5EF4-FFF2-40B4-BE49-F238E27FC236}">
                  <a16:creationId xmlns:a16="http://schemas.microsoft.com/office/drawing/2014/main" id="{7AE3C9F1-F265-146B-D3DD-4A48BB78F5C1}"/>
                </a:ext>
              </a:extLst>
            </p:cNvPr>
            <p:cNvSpPr txBox="1"/>
            <p:nvPr/>
          </p:nvSpPr>
          <p:spPr>
            <a:xfrm>
              <a:off x="635001" y="3690345"/>
              <a:ext cx="1205344" cy="276999"/>
            </a:xfrm>
            <a:prstGeom prst="rect">
              <a:avLst/>
            </a:prstGeom>
            <a:noFill/>
          </p:spPr>
          <p:txBody>
            <a:bodyPr wrap="square" rtlCol="0">
              <a:spAutoFit/>
            </a:bodyPr>
            <a:lstStyle/>
            <a:p>
              <a:pPr algn="ctr"/>
              <a:r>
                <a:rPr lang="he-IL" sz="1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hlinkClick r:id="rId3"/>
                </a:rPr>
                <a:t>למאמר המלא</a:t>
              </a:r>
              <a:endParaRPr lang="en-US" sz="1200" b="1" dirty="0">
                <a:solidFill>
                  <a:srgbClr val="60B736"/>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
        <p:nvSpPr>
          <p:cNvPr id="26" name="TextBox 25">
            <a:extLst>
              <a:ext uri="{FF2B5EF4-FFF2-40B4-BE49-F238E27FC236}">
                <a16:creationId xmlns:a16="http://schemas.microsoft.com/office/drawing/2014/main" id="{5AB14598-6032-D757-D7B3-6B56E12B93B5}"/>
              </a:ext>
            </a:extLst>
          </p:cNvPr>
          <p:cNvSpPr txBox="1"/>
          <p:nvPr/>
        </p:nvSpPr>
        <p:spPr>
          <a:xfrm>
            <a:off x="5152734" y="5478922"/>
            <a:ext cx="979054" cy="584775"/>
          </a:xfrm>
          <a:prstGeom prst="rect">
            <a:avLst/>
          </a:prstGeom>
          <a:noFill/>
        </p:spPr>
        <p:txBody>
          <a:bodyPr wrap="square" rtlCol="0">
            <a:spAutoFit/>
          </a:bodyPr>
          <a:lstStyle/>
          <a:p>
            <a:pPr algn="ctr"/>
            <a:r>
              <a:rPr lang="he-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04</a:t>
            </a:r>
            <a:endParaRPr lang="en-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7" name="TextBox 26">
            <a:extLst>
              <a:ext uri="{FF2B5EF4-FFF2-40B4-BE49-F238E27FC236}">
                <a16:creationId xmlns:a16="http://schemas.microsoft.com/office/drawing/2014/main" id="{59CF8948-C290-F3DC-8D5F-C1EDB93013A7}"/>
              </a:ext>
            </a:extLst>
          </p:cNvPr>
          <p:cNvSpPr txBox="1"/>
          <p:nvPr/>
        </p:nvSpPr>
        <p:spPr>
          <a:xfrm>
            <a:off x="4063904" y="6099549"/>
            <a:ext cx="3084830" cy="335989"/>
          </a:xfrm>
          <a:prstGeom prst="rect">
            <a:avLst/>
          </a:prstGeom>
          <a:noFill/>
        </p:spPr>
        <p:txBody>
          <a:bodyPr wrap="square" rtlCol="0">
            <a:spAutoFit/>
          </a:bodyPr>
          <a:lstStyle>
            <a:defPPr>
              <a:defRPr lang="en-US"/>
            </a:defPPr>
            <a:lvl1pPr algn="ctr" rtl="1">
              <a:lnSpc>
                <a:spcPts val="1940"/>
              </a:lnSpc>
              <a:defRPr sz="1600" b="1" i="0">
                <a:solidFill>
                  <a:srgbClr val="151560"/>
                </a:solidFill>
                <a:effectLst/>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fontAlgn="base"/>
            <a:r>
              <a:rPr lang="en-US" i="0" dirty="0">
                <a:solidFill>
                  <a:srgbClr val="151560"/>
                </a:solidFill>
                <a:effectLst/>
                <a:cs typeface="+mn-cs"/>
              </a:rPr>
              <a:t>Whole Thought </a:t>
            </a:r>
            <a:r>
              <a:rPr lang="he-IL" i="0" dirty="0">
                <a:solidFill>
                  <a:srgbClr val="151560"/>
                </a:solidFill>
                <a:effectLst/>
                <a:cs typeface="+mn-cs"/>
              </a:rPr>
              <a:t>-סיכום ספר</a:t>
            </a:r>
          </a:p>
        </p:txBody>
      </p:sp>
      <p:sp>
        <p:nvSpPr>
          <p:cNvPr id="28" name="TextBox 27">
            <a:extLst>
              <a:ext uri="{FF2B5EF4-FFF2-40B4-BE49-F238E27FC236}">
                <a16:creationId xmlns:a16="http://schemas.microsoft.com/office/drawing/2014/main" id="{DBCDA1CD-F366-2CCB-413E-4D87B44B16A1}"/>
              </a:ext>
            </a:extLst>
          </p:cNvPr>
          <p:cNvSpPr txBox="1"/>
          <p:nvPr/>
        </p:nvSpPr>
        <p:spPr>
          <a:xfrm>
            <a:off x="3957635" y="6602882"/>
            <a:ext cx="3297368" cy="1539717"/>
          </a:xfrm>
          <a:prstGeom prst="rect">
            <a:avLst/>
          </a:prstGeom>
          <a:noFill/>
        </p:spPr>
        <p:txBody>
          <a:bodyPr wrap="square" rtlCol="0">
            <a:spAutoFit/>
          </a:bodyPr>
          <a:lstStyle>
            <a:defPPr>
              <a:defRPr lang="en-US"/>
            </a:defPPr>
            <a:lvl1pPr algn="ctr" rtl="1">
              <a:lnSpc>
                <a:spcPts val="1940"/>
              </a:lnSpc>
              <a:defRPr sz="1400" i="0">
                <a:solidFill>
                  <a:srgbClr val="151560"/>
                </a:solidFill>
                <a:effectLst/>
                <a:latin typeface="Open Sans" panose="020B0606030504020204" pitchFamily="34" charset="0"/>
                <a:ea typeface="Open Sans" panose="020B0606030504020204" pitchFamily="34" charset="0"/>
                <a:cs typeface="Open Sans" panose="020B0606030504020204" pitchFamily="34" charset="0"/>
              </a:defRPr>
            </a:lvl1pPr>
          </a:lstStyle>
          <a:p>
            <a:pPr fontAlgn="base"/>
            <a:r>
              <a:rPr lang="he-IL" b="0" i="0" dirty="0">
                <a:solidFill>
                  <a:srgbClr val="FFFFFF"/>
                </a:solidFill>
                <a:effectLst/>
                <a:latin typeface="var(--ricos-custom-p-font-family,unset)"/>
                <a:cs typeface="+mn-cs"/>
              </a:rPr>
              <a:t>ו</a:t>
            </a:r>
            <a:r>
              <a:rPr lang="en-US" b="1" i="0" dirty="0">
                <a:solidFill>
                  <a:srgbClr val="151560"/>
                </a:solidFill>
                <a:effectLst/>
                <a:latin typeface="var(--ricos-custom-p-font-family,unset)"/>
                <a:cs typeface="+mn-cs"/>
              </a:rPr>
              <a:t>Whole Thought: The Rise of Human </a:t>
            </a:r>
            <a:r>
              <a:rPr lang="he-IL" b="1" i="0" dirty="0">
                <a:solidFill>
                  <a:srgbClr val="151560"/>
                </a:solidFill>
                <a:effectLst/>
                <a:latin typeface="var(--ricos-custom-p-font-family,unset)"/>
                <a:cs typeface="+mn-cs"/>
              </a:rPr>
              <a:t>  </a:t>
            </a:r>
            <a:r>
              <a:rPr lang="en-US" b="1" i="0" dirty="0">
                <a:solidFill>
                  <a:srgbClr val="151560"/>
                </a:solidFill>
                <a:effectLst/>
                <a:latin typeface="var(--ricos-custom-p-font-family,unset)"/>
                <a:cs typeface="+mn-cs"/>
              </a:rPr>
              <a:t> Intelligence</a:t>
            </a:r>
            <a:r>
              <a:rPr lang="en-US" b="0" i="0" dirty="0">
                <a:solidFill>
                  <a:srgbClr val="151560"/>
                </a:solidFill>
                <a:effectLst/>
                <a:latin typeface="var(--ricos-custom-p-font-family,unset)"/>
                <a:cs typeface="+mn-cs"/>
              </a:rPr>
              <a:t> </a:t>
            </a:r>
            <a:r>
              <a:rPr lang="he-IL" b="0" i="0" dirty="0">
                <a:solidFill>
                  <a:srgbClr val="151560"/>
                </a:solidFill>
                <a:effectLst/>
                <a:latin typeface="var(--ricos-custom-p-font-family,unset)"/>
                <a:cs typeface="+mn-cs"/>
              </a:rPr>
              <a:t>הינו ספר שנכתב ע״י </a:t>
            </a:r>
            <a:r>
              <a:rPr lang="en-US" b="0" i="0" dirty="0">
                <a:solidFill>
                  <a:srgbClr val="151560"/>
                </a:solidFill>
                <a:effectLst/>
                <a:latin typeface="var(--ricos-custom-p-font-family,unset)"/>
                <a:cs typeface="+mn-cs"/>
              </a:rPr>
              <a:t>Alex Bennet </a:t>
            </a:r>
            <a:r>
              <a:rPr lang="he-IL" b="0" i="0" dirty="0">
                <a:solidFill>
                  <a:srgbClr val="151560"/>
                </a:solidFill>
                <a:effectLst/>
                <a:latin typeface="var(--ricos-custom-p-font-family,unset)"/>
                <a:cs typeface="+mn-cs"/>
              </a:rPr>
              <a:t>ו- </a:t>
            </a:r>
            <a:r>
              <a:rPr lang="en-US" b="0" i="0" dirty="0">
                <a:solidFill>
                  <a:srgbClr val="151560"/>
                </a:solidFill>
                <a:effectLst/>
                <a:latin typeface="var(--ricos-custom-p-font-family,unset)"/>
                <a:cs typeface="+mn-cs"/>
              </a:rPr>
              <a:t>Robert Turner </a:t>
            </a:r>
          </a:p>
          <a:p>
            <a:pPr fontAlgn="base"/>
            <a:r>
              <a:rPr lang="he-IL" b="0" i="0" dirty="0">
                <a:solidFill>
                  <a:srgbClr val="151560"/>
                </a:solidFill>
                <a:effectLst/>
                <a:latin typeface="var(--ricos-custom-p-font-family,unset)"/>
                <a:cs typeface="+mn-cs"/>
              </a:rPr>
              <a:t>בשנת 2024. הספר שעוסק בפיתוח חשיבה כוללת, משלים וממשיך סדרת ספרים, שחלקם כבר סקרנו במאגר סיכומים זה </a:t>
            </a:r>
          </a:p>
        </p:txBody>
      </p:sp>
      <p:grpSp>
        <p:nvGrpSpPr>
          <p:cNvPr id="8" name="Group 7">
            <a:extLst>
              <a:ext uri="{FF2B5EF4-FFF2-40B4-BE49-F238E27FC236}">
                <a16:creationId xmlns:a16="http://schemas.microsoft.com/office/drawing/2014/main" id="{1D3D112A-9F36-83DC-2EAA-1A6E24FFCD15}"/>
              </a:ext>
            </a:extLst>
          </p:cNvPr>
          <p:cNvGrpSpPr/>
          <p:nvPr/>
        </p:nvGrpSpPr>
        <p:grpSpPr>
          <a:xfrm>
            <a:off x="4857170" y="8449221"/>
            <a:ext cx="1570182" cy="443346"/>
            <a:chOff x="452582" y="3607172"/>
            <a:chExt cx="1570182" cy="443346"/>
          </a:xfrm>
        </p:grpSpPr>
        <p:sp>
          <p:nvSpPr>
            <p:cNvPr id="9" name="Rounded Rectangle 8">
              <a:extLst>
                <a:ext uri="{FF2B5EF4-FFF2-40B4-BE49-F238E27FC236}">
                  <a16:creationId xmlns:a16="http://schemas.microsoft.com/office/drawing/2014/main" id="{19DBC961-CCD8-03F7-246E-8E03ED19492F}"/>
                </a:ext>
              </a:extLst>
            </p:cNvPr>
            <p:cNvSpPr/>
            <p:nvPr/>
          </p:nvSpPr>
          <p:spPr>
            <a:xfrm>
              <a:off x="452582" y="3607172"/>
              <a:ext cx="1570182" cy="443346"/>
            </a:xfrm>
            <a:prstGeom prst="roundRect">
              <a:avLst>
                <a:gd name="adj" fmla="val 50000"/>
              </a:avLst>
            </a:prstGeom>
            <a:noFill/>
            <a:ln>
              <a:solidFill>
                <a:srgbClr val="60B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BCA22CD0-844E-33A9-0F53-85456649F4B4}"/>
                </a:ext>
              </a:extLst>
            </p:cNvPr>
            <p:cNvSpPr txBox="1"/>
            <p:nvPr/>
          </p:nvSpPr>
          <p:spPr>
            <a:xfrm>
              <a:off x="635001" y="3690345"/>
              <a:ext cx="1205344" cy="276999"/>
            </a:xfrm>
            <a:prstGeom prst="rect">
              <a:avLst/>
            </a:prstGeom>
            <a:noFill/>
          </p:spPr>
          <p:txBody>
            <a:bodyPr wrap="square" rtlCol="0">
              <a:spAutoFit/>
            </a:bodyPr>
            <a:lstStyle/>
            <a:p>
              <a:pPr algn="ctr"/>
              <a:r>
                <a:rPr lang="he-IL" sz="1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hlinkClick r:id="rId4"/>
                </a:rPr>
                <a:t>למאמר המלא</a:t>
              </a:r>
              <a:endParaRPr lang="en-US" sz="1200" b="1" dirty="0">
                <a:solidFill>
                  <a:srgbClr val="60B736"/>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pic>
        <p:nvPicPr>
          <p:cNvPr id="4" name="Picture 3" descr="A person sitting at a desk with multiple monitors&#10;&#10;Description automatically generated">
            <a:extLst>
              <a:ext uri="{FF2B5EF4-FFF2-40B4-BE49-F238E27FC236}">
                <a16:creationId xmlns:a16="http://schemas.microsoft.com/office/drawing/2014/main" id="{E1C98922-2B51-BD3A-E63E-77104B2BECAA}"/>
              </a:ext>
            </a:extLst>
          </p:cNvPr>
          <p:cNvPicPr>
            <a:picLocks noChangeAspect="1"/>
          </p:cNvPicPr>
          <p:nvPr/>
        </p:nvPicPr>
        <p:blipFill>
          <a:blip r:embed="rId5"/>
          <a:stretch>
            <a:fillRect/>
          </a:stretch>
        </p:blipFill>
        <p:spPr>
          <a:xfrm>
            <a:off x="3797307" y="659155"/>
            <a:ext cx="3486698" cy="3486698"/>
          </a:xfrm>
          <a:prstGeom prst="rect">
            <a:avLst/>
          </a:prstGeom>
        </p:spPr>
      </p:pic>
      <p:pic>
        <p:nvPicPr>
          <p:cNvPr id="12" name="Picture 11" descr="A wireframe of a person's head&#10;&#10;Description automatically generated">
            <a:extLst>
              <a:ext uri="{FF2B5EF4-FFF2-40B4-BE49-F238E27FC236}">
                <a16:creationId xmlns:a16="http://schemas.microsoft.com/office/drawing/2014/main" id="{D45BC0E7-6118-E970-3860-ED1AEFC69386}"/>
              </a:ext>
            </a:extLst>
          </p:cNvPr>
          <p:cNvPicPr>
            <a:picLocks noChangeAspect="1"/>
          </p:cNvPicPr>
          <p:nvPr/>
        </p:nvPicPr>
        <p:blipFill>
          <a:blip r:embed="rId6"/>
          <a:stretch>
            <a:fillRect/>
          </a:stretch>
        </p:blipFill>
        <p:spPr>
          <a:xfrm>
            <a:off x="274807" y="6099549"/>
            <a:ext cx="3682828" cy="2710562"/>
          </a:xfrm>
          <a:prstGeom prst="rect">
            <a:avLst/>
          </a:prstGeom>
        </p:spPr>
      </p:pic>
    </p:spTree>
    <p:extLst>
      <p:ext uri="{BB962C8B-B14F-4D97-AF65-F5344CB8AC3E}">
        <p14:creationId xmlns:p14="http://schemas.microsoft.com/office/powerpoint/2010/main" val="178098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DC0AAD-0530-FA2A-86F0-CACCABAC0906}"/>
              </a:ext>
            </a:extLst>
          </p:cNvPr>
          <p:cNvSpPr txBox="1"/>
          <p:nvPr/>
        </p:nvSpPr>
        <p:spPr>
          <a:xfrm>
            <a:off x="3779836" y="372221"/>
            <a:ext cx="3530445" cy="6157904"/>
          </a:xfrm>
          <a:prstGeom prst="rect">
            <a:avLst/>
          </a:prstGeom>
          <a:noFill/>
        </p:spPr>
        <p:txBody>
          <a:bodyPr wrap="square" rtlCol="0">
            <a:spAutoFit/>
          </a:bodyPr>
          <a:lstStyle>
            <a:defPPr>
              <a:defRPr lang="en-US"/>
            </a:defPPr>
            <a:lvl1pPr algn="ctr" rtl="1">
              <a:lnSpc>
                <a:spcPts val="1940"/>
              </a:lnSpc>
              <a:defRPr sz="1400" i="0">
                <a:solidFill>
                  <a:srgbClr val="151560"/>
                </a:solidFill>
                <a:effectLst/>
                <a:latin typeface="Open Sans" panose="020B0606030504020204" pitchFamily="34" charset="0"/>
                <a:ea typeface="Open Sans" panose="020B0606030504020204" pitchFamily="34" charset="0"/>
                <a:cs typeface="Open Sans" panose="020B0606030504020204" pitchFamily="34" charset="0"/>
              </a:defRPr>
            </a:lvl1pPr>
          </a:lstStyle>
          <a:p>
            <a:pPr algn="r"/>
            <a:r>
              <a:rPr lang="he-IL" sz="1200" b="1" dirty="0">
                <a:latin typeface="Arial" panose="020B0604020202020204" pitchFamily="34" charset="0"/>
                <a:cs typeface="Arial" panose="020B0604020202020204" pitchFamily="34" charset="0"/>
              </a:rPr>
              <a:t>עוד בגיליון</a:t>
            </a:r>
          </a:p>
          <a:p>
            <a:pPr algn="r"/>
            <a:r>
              <a:rPr lang="he-IL" sz="1200" b="1" dirty="0">
                <a:effectLst/>
                <a:latin typeface="Arial" panose="020B0604020202020204" pitchFamily="34" charset="0"/>
                <a:cs typeface="Arial" panose="020B0604020202020204" pitchFamily="34" charset="0"/>
              </a:rPr>
              <a:t>בלוג-</a:t>
            </a:r>
          </a:p>
          <a:p>
            <a:pPr algn="r"/>
            <a:r>
              <a:rPr lang="he-IL" sz="1200" b="0" i="0" dirty="0">
                <a:solidFill>
                  <a:srgbClr val="151560"/>
                </a:solidFill>
                <a:effectLst/>
                <a:latin typeface="wfont_2a8067_70787e5257fb42528ea0676fb2c7c784"/>
                <a:cs typeface="+mn-cs"/>
              </a:rPr>
              <a:t>בלוג </a:t>
            </a:r>
            <a:r>
              <a:rPr lang="en-US" sz="1200" b="0" i="0" dirty="0" err="1">
                <a:solidFill>
                  <a:srgbClr val="151560"/>
                </a:solidFill>
                <a:effectLst/>
                <a:latin typeface="wfont_2a8067_70787e5257fb42528ea0676fb2c7c784"/>
                <a:cs typeface="+mn-cs"/>
              </a:rPr>
              <a:t>Lucidea</a:t>
            </a:r>
            <a:r>
              <a:rPr lang="en-US" sz="1200" b="0" i="0" dirty="0">
                <a:solidFill>
                  <a:srgbClr val="151560"/>
                </a:solidFill>
                <a:effectLst/>
                <a:latin typeface="wfont_2a8067_70787e5257fb42528ea0676fb2c7c784"/>
                <a:cs typeface="+mn-cs"/>
              </a:rPr>
              <a:t> </a:t>
            </a:r>
            <a:r>
              <a:rPr lang="he-IL" sz="1200" b="0" i="0" dirty="0">
                <a:solidFill>
                  <a:srgbClr val="151560"/>
                </a:solidFill>
                <a:effectLst/>
                <a:latin typeface="wfont_2a8067_70787e5257fb42528ea0676fb2c7c784"/>
                <a:cs typeface="+mn-cs"/>
              </a:rPr>
              <a:t> העוסק בנושאים של ניהול ידע ושיתוף פעולה - </a:t>
            </a:r>
            <a:r>
              <a:rPr lang="he-IL" sz="1200" b="0" i="0" u="sng" strike="noStrike" dirty="0">
                <a:effectLst/>
                <a:latin typeface="wfont_2a8067_70787e5257fb42528ea0676fb2c7c784"/>
                <a:cs typeface="+mn-cs"/>
                <a:hlinkClick r:id="rId3"/>
              </a:rPr>
              <a:t>קישור</a:t>
            </a:r>
            <a:endParaRPr lang="he-IL" sz="1200" b="0" i="0" u="sng" strike="noStrike" dirty="0">
              <a:effectLst/>
              <a:latin typeface="wfont_2a8067_70787e5257fb42528ea0676fb2c7c784"/>
              <a:cs typeface="+mn-cs"/>
            </a:endParaRPr>
          </a:p>
          <a:p>
            <a:pPr algn="r"/>
            <a:endParaRPr lang="he-IL" sz="1200" dirty="0">
              <a:latin typeface="Arial" panose="020B0604020202020204" pitchFamily="34" charset="0"/>
              <a:cs typeface="+mn-cs"/>
            </a:endParaRPr>
          </a:p>
          <a:p>
            <a:pPr algn="r"/>
            <a:r>
              <a:rPr lang="he-IL" sz="1200" b="1" dirty="0">
                <a:effectLst/>
                <a:latin typeface="Arial" panose="020B0604020202020204" pitchFamily="34" charset="0"/>
                <a:cs typeface="Arial" panose="020B0604020202020204" pitchFamily="34" charset="0"/>
              </a:rPr>
              <a:t>מאמר מהעולם- </a:t>
            </a:r>
          </a:p>
          <a:p>
            <a:pPr algn="r"/>
            <a:r>
              <a:rPr lang="he-IL" sz="1200" b="0" i="0" dirty="0">
                <a:solidFill>
                  <a:srgbClr val="151560"/>
                </a:solidFill>
                <a:effectLst/>
                <a:latin typeface="Arial" panose="020B0604020202020204" pitchFamily="34" charset="0"/>
                <a:cs typeface="Arial" panose="020B0604020202020204" pitchFamily="34" charset="0"/>
              </a:rPr>
              <a:t>קריאה מעניינת: בסביבה העסקית המהירה של ימינו, ארגונים עוברים לשיטות זריזות ושיתופיות, תוך ניצול ניהול ידע ובינה מלאכותית יוצרת (</a:t>
            </a:r>
            <a:r>
              <a:rPr lang="en-US" sz="1200" b="0" i="0" dirty="0" err="1">
                <a:solidFill>
                  <a:srgbClr val="151560"/>
                </a:solidFill>
                <a:effectLst/>
                <a:latin typeface="Arial" panose="020B0604020202020204" pitchFamily="34" charset="0"/>
                <a:cs typeface="Arial" panose="020B0604020202020204" pitchFamily="34" charset="0"/>
              </a:rPr>
              <a:t>genAI</a:t>
            </a:r>
            <a:r>
              <a:rPr lang="en-US" sz="1200" b="0" i="0" dirty="0">
                <a:solidFill>
                  <a:srgbClr val="151560"/>
                </a:solidFill>
                <a:effectLst/>
                <a:latin typeface="Arial" panose="020B0604020202020204" pitchFamily="34" charset="0"/>
                <a:cs typeface="Arial" panose="020B0604020202020204" pitchFamily="34" charset="0"/>
              </a:rPr>
              <a:t>) </a:t>
            </a:r>
            <a:r>
              <a:rPr lang="he-IL" sz="1200" b="0" i="0" dirty="0">
                <a:solidFill>
                  <a:srgbClr val="151560"/>
                </a:solidFill>
                <a:effectLst/>
                <a:latin typeface="Arial" panose="020B0604020202020204" pitchFamily="34" charset="0"/>
                <a:cs typeface="Arial" panose="020B0604020202020204" pitchFamily="34" charset="0"/>
              </a:rPr>
              <a:t>לשיפור שיתוף הידע והחדשנות. על ידי שילוב שיקול דעת אנושי עם יכולות עיבוד הנתונים של בינה מלאכותית, חברות יכולות לטפח תרבות של אמון וזריזות, ולהבטיח שהידע יהיה מדויק, עדכני ונגיש בקלות. - </a:t>
            </a:r>
            <a:r>
              <a:rPr lang="he-IL" sz="1200" b="0" i="0" u="sng" strike="noStrike" dirty="0">
                <a:effectLst/>
                <a:latin typeface="Arial" panose="020B0604020202020204" pitchFamily="34" charset="0"/>
                <a:cs typeface="Arial" panose="020B0604020202020204" pitchFamily="34" charset="0"/>
                <a:hlinkClick r:id="rId4"/>
              </a:rPr>
              <a:t>קישור</a:t>
            </a:r>
            <a:endParaRPr lang="he-IL" sz="1200" dirty="0">
              <a:latin typeface="Arial" panose="020B0604020202020204" pitchFamily="34" charset="0"/>
              <a:cs typeface="Arial" panose="020B0604020202020204" pitchFamily="34" charset="0"/>
            </a:endParaRPr>
          </a:p>
          <a:p>
            <a:pPr algn="r"/>
            <a:endParaRPr lang="he-IL" sz="1200" b="1">
              <a:effectLst/>
              <a:latin typeface="Arial" panose="020B0604020202020204" pitchFamily="34" charset="0"/>
              <a:cs typeface="Arial" panose="020B0604020202020204" pitchFamily="34" charset="0"/>
            </a:endParaRPr>
          </a:p>
          <a:p>
            <a:pPr algn="r"/>
            <a:r>
              <a:rPr lang="he-IL" sz="1200" b="1">
                <a:effectLst/>
                <a:latin typeface="Arial" panose="020B0604020202020204" pitchFamily="34" charset="0"/>
                <a:cs typeface="Arial" panose="020B0604020202020204" pitchFamily="34" charset="0"/>
              </a:rPr>
              <a:t>סרטון-</a:t>
            </a:r>
            <a:endParaRPr lang="he-IL" sz="1200" b="1" dirty="0">
              <a:effectLst/>
              <a:latin typeface="Arial" panose="020B0604020202020204" pitchFamily="34" charset="0"/>
              <a:cs typeface="Arial" panose="020B0604020202020204" pitchFamily="34" charset="0"/>
            </a:endParaRPr>
          </a:p>
          <a:p>
            <a:pPr algn="r"/>
            <a:r>
              <a:rPr lang="he-IL" sz="1200" b="0" i="0" dirty="0">
                <a:solidFill>
                  <a:srgbClr val="151560"/>
                </a:solidFill>
                <a:effectLst/>
                <a:latin typeface="Arial" panose="020B0604020202020204" pitchFamily="34" charset="0"/>
                <a:cs typeface="Arial" panose="020B0604020202020204" pitchFamily="34" charset="0"/>
              </a:rPr>
              <a:t>מהפכה בעבודת ניהול הידע- </a:t>
            </a:r>
            <a:r>
              <a:rPr lang="he-IL" sz="1200" b="0" i="0" u="sng" strike="noStrike" dirty="0">
                <a:effectLst/>
                <a:latin typeface="Arial" panose="020B0604020202020204" pitchFamily="34" charset="0"/>
                <a:cs typeface="Arial" panose="020B0604020202020204" pitchFamily="34" charset="0"/>
                <a:hlinkClick r:id="rId5"/>
              </a:rPr>
              <a:t>קישור</a:t>
            </a:r>
            <a:endParaRPr lang="he-IL" sz="1200" b="0" i="0" u="sng" strike="noStrike" dirty="0">
              <a:effectLst/>
              <a:latin typeface="Arial" panose="020B0604020202020204" pitchFamily="34" charset="0"/>
              <a:cs typeface="Arial" panose="020B0604020202020204" pitchFamily="34" charset="0"/>
            </a:endParaRPr>
          </a:p>
          <a:p>
            <a:pPr algn="r"/>
            <a:endParaRPr lang="he-IL" sz="1200" dirty="0">
              <a:latin typeface="Arial" panose="020B0604020202020204" pitchFamily="34" charset="0"/>
              <a:cs typeface="Arial" panose="020B0604020202020204" pitchFamily="34" charset="0"/>
            </a:endParaRPr>
          </a:p>
          <a:p>
            <a:pPr algn="r"/>
            <a:r>
              <a:rPr lang="he-IL" sz="1200" b="1" dirty="0">
                <a:effectLst/>
                <a:latin typeface="Arial" panose="020B0604020202020204" pitchFamily="34" charset="0"/>
                <a:cs typeface="Arial" panose="020B0604020202020204" pitchFamily="34" charset="0"/>
              </a:rPr>
              <a:t>כנסים-</a:t>
            </a:r>
          </a:p>
          <a:p>
            <a:pPr algn="l" fontAlgn="base"/>
            <a:r>
              <a:rPr lang="en-US" sz="1200" b="0" i="0" dirty="0">
                <a:solidFill>
                  <a:srgbClr val="151560"/>
                </a:solidFill>
                <a:effectLst/>
                <a:latin typeface="Arial" panose="020B0604020202020204" pitchFamily="34" charset="0"/>
                <a:cs typeface="Arial" panose="020B0604020202020204" pitchFamily="34" charset="0"/>
              </a:rPr>
              <a:t>International Conference on Knowledge and Smart Technology</a:t>
            </a:r>
          </a:p>
          <a:p>
            <a:pPr algn="l" fontAlgn="base"/>
            <a:r>
              <a:rPr lang="en-US" sz="1200" b="0" i="0" dirty="0">
                <a:solidFill>
                  <a:srgbClr val="151560"/>
                </a:solidFill>
                <a:effectLst/>
                <a:latin typeface="Arial" panose="020B0604020202020204" pitchFamily="34" charset="0"/>
                <a:cs typeface="Arial" panose="020B0604020202020204" pitchFamily="34" charset="0"/>
              </a:rPr>
              <a:t>November 04-05, 2024 in Amsterdam, Netherlands</a:t>
            </a:r>
          </a:p>
          <a:p>
            <a:pPr algn="l" fontAlgn="base"/>
            <a:r>
              <a:rPr lang="en-US" sz="1200" b="0" i="0" dirty="0">
                <a:solidFill>
                  <a:srgbClr val="151560"/>
                </a:solidFill>
                <a:effectLst/>
                <a:latin typeface="Arial" panose="020B0604020202020204" pitchFamily="34" charset="0"/>
                <a:cs typeface="Arial" panose="020B0604020202020204" pitchFamily="34" charset="0"/>
              </a:rPr>
              <a:t>Details: </a:t>
            </a:r>
            <a:r>
              <a:rPr lang="en-US" sz="1200" b="0" i="0" u="sng" strike="noStrike" dirty="0">
                <a:solidFill>
                  <a:srgbClr val="151560"/>
                </a:solidFill>
                <a:effectLst/>
                <a:latin typeface="Arial" panose="020B0604020202020204" pitchFamily="34" charset="0"/>
                <a:cs typeface="Arial" panose="020B0604020202020204" pitchFamily="34" charset="0"/>
                <a:hlinkClick r:id="rId6"/>
              </a:rPr>
              <a:t>Link</a:t>
            </a:r>
            <a:endParaRPr lang="en-US" sz="1200" b="0" i="0" dirty="0">
              <a:solidFill>
                <a:srgbClr val="151560"/>
              </a:solidFill>
              <a:effectLst/>
              <a:latin typeface="Arial" panose="020B0604020202020204" pitchFamily="34" charset="0"/>
              <a:cs typeface="Arial" panose="020B0604020202020204" pitchFamily="34" charset="0"/>
            </a:endParaRPr>
          </a:p>
          <a:p>
            <a:br>
              <a:rPr lang="en-US" sz="1200" dirty="0">
                <a:effectLst/>
                <a:latin typeface="Arial" panose="020B0604020202020204" pitchFamily="34" charset="0"/>
                <a:cs typeface="Arial" panose="020B0604020202020204" pitchFamily="34" charset="0"/>
              </a:rPr>
            </a:br>
            <a:endParaRPr lang="en-US" sz="1200" b="0" i="1" dirty="0">
              <a:solidFill>
                <a:srgbClr val="181818"/>
              </a:solidFill>
              <a:effectLst/>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EC20008-F78D-8781-5043-8E5B24D8B819}"/>
              </a:ext>
            </a:extLst>
          </p:cNvPr>
          <p:cNvCxnSpPr/>
          <p:nvPr/>
        </p:nvCxnSpPr>
        <p:spPr>
          <a:xfrm>
            <a:off x="355299" y="10428628"/>
            <a:ext cx="6954982" cy="0"/>
          </a:xfrm>
          <a:prstGeom prst="line">
            <a:avLst/>
          </a:prstGeom>
          <a:ln w="38100" cap="rnd">
            <a:solidFill>
              <a:schemeClr val="bg1">
                <a:lumMod val="8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768CEFF-8E64-F3FB-5FD7-FAFE77CD0810}"/>
              </a:ext>
            </a:extLst>
          </p:cNvPr>
          <p:cNvGrpSpPr/>
          <p:nvPr/>
        </p:nvGrpSpPr>
        <p:grpSpPr>
          <a:xfrm>
            <a:off x="832374" y="9701617"/>
            <a:ext cx="1886297" cy="443346"/>
            <a:chOff x="136467" y="3607172"/>
            <a:chExt cx="1886297" cy="443346"/>
          </a:xfrm>
        </p:grpSpPr>
        <p:sp>
          <p:nvSpPr>
            <p:cNvPr id="15" name="Rounded Rectangle 14">
              <a:extLst>
                <a:ext uri="{FF2B5EF4-FFF2-40B4-BE49-F238E27FC236}">
                  <a16:creationId xmlns:a16="http://schemas.microsoft.com/office/drawing/2014/main" id="{9F48E0EB-85B0-60E1-0112-B888FB367390}"/>
                </a:ext>
              </a:extLst>
            </p:cNvPr>
            <p:cNvSpPr/>
            <p:nvPr/>
          </p:nvSpPr>
          <p:spPr>
            <a:xfrm>
              <a:off x="136467" y="3607172"/>
              <a:ext cx="1886297" cy="443346"/>
            </a:xfrm>
            <a:prstGeom prst="roundRect">
              <a:avLst>
                <a:gd name="adj" fmla="val 50000"/>
              </a:avLst>
            </a:prstGeom>
            <a:solidFill>
              <a:srgbClr val="60B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a:p>
          </p:txBody>
        </p:sp>
        <p:sp>
          <p:nvSpPr>
            <p:cNvPr id="16" name="TextBox 15">
              <a:extLst>
                <a:ext uri="{FF2B5EF4-FFF2-40B4-BE49-F238E27FC236}">
                  <a16:creationId xmlns:a16="http://schemas.microsoft.com/office/drawing/2014/main" id="{034543E9-D329-3C26-5B50-454AA68C1D18}"/>
                </a:ext>
              </a:extLst>
            </p:cNvPr>
            <p:cNvSpPr txBox="1"/>
            <p:nvPr/>
          </p:nvSpPr>
          <p:spPr>
            <a:xfrm>
              <a:off x="277415" y="3659568"/>
              <a:ext cx="1648507" cy="338554"/>
            </a:xfrm>
            <a:prstGeom prst="rect">
              <a:avLst/>
            </a:prstGeom>
            <a:noFill/>
            <a:ln>
              <a:noFill/>
            </a:ln>
          </p:spPr>
          <p:txBody>
            <a:bodyPr wrap="square" rtlCol="0">
              <a:spAutoFit/>
            </a:bodyPr>
            <a:lstStyle/>
            <a:p>
              <a:pPr algn="ctr"/>
              <a:r>
                <a:rPr lang="en-US" sz="1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ROM </a:t>
              </a:r>
              <a:r>
                <a:rPr lang="he-IL" sz="1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hlinkClick r:id="rId7"/>
                </a:rPr>
                <a:t>לאתר</a:t>
              </a:r>
              <a:endParaRPr lang="en-US" sz="1600" b="1" dirty="0">
                <a:solidFill>
                  <a:schemeClr val="bg1"/>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pic>
        <p:nvPicPr>
          <p:cNvPr id="3" name="Picture 2" descr="A globe in a circle&#10;&#10;Description automatically generated">
            <a:extLst>
              <a:ext uri="{FF2B5EF4-FFF2-40B4-BE49-F238E27FC236}">
                <a16:creationId xmlns:a16="http://schemas.microsoft.com/office/drawing/2014/main" id="{12D011E0-8365-5628-4549-C5D810351DC9}"/>
              </a:ext>
            </a:extLst>
          </p:cNvPr>
          <p:cNvPicPr>
            <a:picLocks noChangeAspect="1"/>
          </p:cNvPicPr>
          <p:nvPr/>
        </p:nvPicPr>
        <p:blipFill rotWithShape="1">
          <a:blip r:embed="rId8"/>
          <a:srcRect b="2447"/>
          <a:stretch/>
        </p:blipFill>
        <p:spPr>
          <a:xfrm>
            <a:off x="226325" y="378759"/>
            <a:ext cx="3098396" cy="3022595"/>
          </a:xfrm>
          <a:prstGeom prst="rect">
            <a:avLst/>
          </a:prstGeom>
        </p:spPr>
      </p:pic>
    </p:spTree>
    <p:extLst>
      <p:ext uri="{BB962C8B-B14F-4D97-AF65-F5344CB8AC3E}">
        <p14:creationId xmlns:p14="http://schemas.microsoft.com/office/powerpoint/2010/main" val="1940672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4286282-2fca-4a5f-bd9f-0a938f3a5fc3" xsi:nil="true"/>
    <lcf76f155ced4ddcb4097134ff3c332f xmlns="d64a9eae-3621-43e7-81a7-f9b548aae0c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B30061A0A9BE4BADB9A6AEE7DFF0A0" ma:contentTypeVersion="15" ma:contentTypeDescription="Create a new document." ma:contentTypeScope="" ma:versionID="4a23b82f71e8dff2371f9c54f80723da">
  <xsd:schema xmlns:xsd="http://www.w3.org/2001/XMLSchema" xmlns:xs="http://www.w3.org/2001/XMLSchema" xmlns:p="http://schemas.microsoft.com/office/2006/metadata/properties" xmlns:ns2="d64a9eae-3621-43e7-81a7-f9b548aae0cb" xmlns:ns3="84286282-2fca-4a5f-bd9f-0a938f3a5fc3" targetNamespace="http://schemas.microsoft.com/office/2006/metadata/properties" ma:root="true" ma:fieldsID="00e860018633ab38a01ce33fbfa6e76c" ns2:_="" ns3:_="">
    <xsd:import namespace="d64a9eae-3621-43e7-81a7-f9b548aae0cb"/>
    <xsd:import namespace="84286282-2fca-4a5f-bd9f-0a938f3a5f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a9eae-3621-43e7-81a7-f9b548aae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90e1132-e23b-480d-899c-42fe75d06311"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286282-2fca-4a5f-bd9f-0a938f3a5fc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7b36a05-b053-445a-8f2f-7409f7c41576}" ma:internalName="TaxCatchAll" ma:showField="CatchAllData" ma:web="84286282-2fca-4a5f-bd9f-0a938f3a5f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1C4FE6-57A4-40B9-A673-AF478CCFC50A}">
  <ds:schemaRefs>
    <ds:schemaRef ds:uri="http://schemas.microsoft.com/office/2006/metadata/properties"/>
    <ds:schemaRef ds:uri="http://schemas.microsoft.com/office/infopath/2007/PartnerControls"/>
    <ds:schemaRef ds:uri="84286282-2fca-4a5f-bd9f-0a938f3a5fc3"/>
    <ds:schemaRef ds:uri="d64a9eae-3621-43e7-81a7-f9b548aae0cb"/>
  </ds:schemaRefs>
</ds:datastoreItem>
</file>

<file path=customXml/itemProps2.xml><?xml version="1.0" encoding="utf-8"?>
<ds:datastoreItem xmlns:ds="http://schemas.openxmlformats.org/officeDocument/2006/customXml" ds:itemID="{30CE53B0-F7D4-489B-8C95-CFB20911D877}">
  <ds:schemaRefs>
    <ds:schemaRef ds:uri="http://schemas.microsoft.com/sharepoint/v3/contenttype/forms"/>
  </ds:schemaRefs>
</ds:datastoreItem>
</file>

<file path=customXml/itemProps3.xml><?xml version="1.0" encoding="utf-8"?>
<ds:datastoreItem xmlns:ds="http://schemas.openxmlformats.org/officeDocument/2006/customXml" ds:itemID="{D82528AE-62B1-45AC-B64F-79DB5A1DE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4a9eae-3621-43e7-81a7-f9b548aae0cb"/>
    <ds:schemaRef ds:uri="84286282-2fca-4a5f-bd9f-0a938f3a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1505</TotalTime>
  <Words>549</Words>
  <Application>Microsoft Macintosh PowerPoint</Application>
  <PresentationFormat>Custom</PresentationFormat>
  <Paragraphs>47</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Calibri Light</vt:lpstr>
      <vt:lpstr>Open Sans</vt:lpstr>
      <vt:lpstr>Open Sans ExtraBold</vt:lpstr>
      <vt:lpstr>var(--ricos-custom-p-font-family,unset)</vt:lpstr>
      <vt:lpstr>wfont_2a8067_70787e5257fb42528ea0676fb2c7c784</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 Nesher</dc:creator>
  <cp:lastModifiedBy>רונה פלדמן</cp:lastModifiedBy>
  <cp:revision>124</cp:revision>
  <dcterms:created xsi:type="dcterms:W3CDTF">2023-03-12T12:39:42Z</dcterms:created>
  <dcterms:modified xsi:type="dcterms:W3CDTF">2024-07-31T08:33:09Z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0x01010072B30061A0A9BE4BADB9A6AEE7DFF0A0</vt:lpwstr>
  </property>
</Properties>
</file>