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56" r:id="rId5"/>
    <p:sldId id="260" r:id="rId6"/>
    <p:sldId id="261" r:id="rId7"/>
    <p:sldId id="262" r:id="rId8"/>
    <p:sldId id="258"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60"/>
    <a:srgbClr val="60B736"/>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8"/>
    <p:restoredTop sz="95574"/>
  </p:normalViewPr>
  <p:slideViewPr>
    <p:cSldViewPr snapToGrid="0">
      <p:cViewPr>
        <p:scale>
          <a:sx n="130" d="100"/>
          <a:sy n="130" d="100"/>
        </p:scale>
        <p:origin x="1208" y="-39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34815-BF58-6243-A01F-72BE1FF1DBBF}" type="datetimeFigureOut">
              <a:rPr lang="en-IL" smtClean="0"/>
              <a:t>29/08/2024</a:t>
            </a:fld>
            <a:endParaRPr lang="en-IL"/>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A9C9A-1361-984C-B1C9-2C4245911BBC}" type="slidenum">
              <a:rPr lang="en-IL" smtClean="0"/>
              <a:t>‹#›</a:t>
            </a:fld>
            <a:endParaRPr lang="en-IL"/>
          </a:p>
        </p:txBody>
      </p:sp>
    </p:spTree>
    <p:extLst>
      <p:ext uri="{BB962C8B-B14F-4D97-AF65-F5344CB8AC3E}">
        <p14:creationId xmlns:p14="http://schemas.microsoft.com/office/powerpoint/2010/main" val="202118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1</a:t>
            </a:fld>
            <a:endParaRPr lang="en-IL"/>
          </a:p>
        </p:txBody>
      </p:sp>
    </p:spTree>
    <p:extLst>
      <p:ext uri="{BB962C8B-B14F-4D97-AF65-F5344CB8AC3E}">
        <p14:creationId xmlns:p14="http://schemas.microsoft.com/office/powerpoint/2010/main" val="90231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2</a:t>
            </a:fld>
            <a:endParaRPr lang="en-IL"/>
          </a:p>
        </p:txBody>
      </p:sp>
    </p:spTree>
    <p:extLst>
      <p:ext uri="{BB962C8B-B14F-4D97-AF65-F5344CB8AC3E}">
        <p14:creationId xmlns:p14="http://schemas.microsoft.com/office/powerpoint/2010/main" val="380373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3</a:t>
            </a:fld>
            <a:endParaRPr lang="en-IL"/>
          </a:p>
        </p:txBody>
      </p:sp>
    </p:spTree>
    <p:extLst>
      <p:ext uri="{BB962C8B-B14F-4D97-AF65-F5344CB8AC3E}">
        <p14:creationId xmlns:p14="http://schemas.microsoft.com/office/powerpoint/2010/main" val="53268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4</a:t>
            </a:fld>
            <a:endParaRPr lang="en-IL"/>
          </a:p>
        </p:txBody>
      </p:sp>
    </p:spTree>
    <p:extLst>
      <p:ext uri="{BB962C8B-B14F-4D97-AF65-F5344CB8AC3E}">
        <p14:creationId xmlns:p14="http://schemas.microsoft.com/office/powerpoint/2010/main" val="105720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fld id="{377A9C9A-1361-984C-B1C9-2C4245911BBC}" type="slidenum">
              <a:rPr lang="en-IL" smtClean="0"/>
              <a:t>5</a:t>
            </a:fld>
            <a:endParaRPr lang="en-IL"/>
          </a:p>
        </p:txBody>
      </p:sp>
    </p:spTree>
    <p:extLst>
      <p:ext uri="{BB962C8B-B14F-4D97-AF65-F5344CB8AC3E}">
        <p14:creationId xmlns:p14="http://schemas.microsoft.com/office/powerpoint/2010/main" val="157015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29/08/2024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413482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29/08/2024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30635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29/08/2024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978345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1E6C9-8101-7D4F-B13E-3274674CDF2E}" type="datetimeFigureOut">
              <a:rPr lang="en-IL" smtClean="0"/>
              <a:t>29/08/2024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98205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1E6C9-8101-7D4F-B13E-3274674CDF2E}" type="datetimeFigureOut">
              <a:rPr lang="en-IL" smtClean="0"/>
              <a:t>29/08/2024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3352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1E6C9-8101-7D4F-B13E-3274674CDF2E}" type="datetimeFigureOut">
              <a:rPr lang="en-IL" smtClean="0"/>
              <a:t>29/08/2024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06561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1E6C9-8101-7D4F-B13E-3274674CDF2E}" type="datetimeFigureOut">
              <a:rPr lang="en-IL" smtClean="0"/>
              <a:t>29/08/2024</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2065106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1E6C9-8101-7D4F-B13E-3274674CDF2E}" type="datetimeFigureOut">
              <a:rPr lang="en-IL" smtClean="0"/>
              <a:t>29/08/2024</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306609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1E6C9-8101-7D4F-B13E-3274674CDF2E}" type="datetimeFigureOut">
              <a:rPr lang="en-IL" smtClean="0"/>
              <a:t>29/08/2024</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46396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E91E6C9-8101-7D4F-B13E-3274674CDF2E}" type="datetimeFigureOut">
              <a:rPr lang="en-IL" smtClean="0"/>
              <a:t>29/08/2024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117592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E91E6C9-8101-7D4F-B13E-3274674CDF2E}" type="datetimeFigureOut">
              <a:rPr lang="en-IL" smtClean="0"/>
              <a:t>29/08/2024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C3B55795-9B60-EF49-9B12-09D18A1FDC68}" type="slidenum">
              <a:rPr lang="en-IL" smtClean="0"/>
              <a:t>‹#›</a:t>
            </a:fld>
            <a:endParaRPr lang="en-IL"/>
          </a:p>
        </p:txBody>
      </p:sp>
    </p:spTree>
    <p:extLst>
      <p:ext uri="{BB962C8B-B14F-4D97-AF65-F5344CB8AC3E}">
        <p14:creationId xmlns:p14="http://schemas.microsoft.com/office/powerpoint/2010/main" val="34858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E91E6C9-8101-7D4F-B13E-3274674CDF2E}" type="datetimeFigureOut">
              <a:rPr lang="en-IL" smtClean="0"/>
              <a:t>29/08/2024</a:t>
            </a:fld>
            <a:endParaRPr lang="en-I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3B55795-9B60-EF49-9B12-09D18A1FDC68}" type="slidenum">
              <a:rPr lang="en-IL" smtClean="0"/>
              <a:t>‹#›</a:t>
            </a:fld>
            <a:endParaRPr lang="en-IL"/>
          </a:p>
        </p:txBody>
      </p:sp>
    </p:spTree>
    <p:extLst>
      <p:ext uri="{BB962C8B-B14F-4D97-AF65-F5344CB8AC3E}">
        <p14:creationId xmlns:p14="http://schemas.microsoft.com/office/powerpoint/2010/main" val="760549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mrom.co.il/post/%D7%A9%D7%99%D7%98%D7%95%D7%AA-%D7%A2%D7%91%D7%95%D7%93%D7%94-%D7%9E%D7%95%D7%9E%D7%9C%D7%A6%D7%95%D7%AA-%D7%91%D7%A0%D7%99%D7%94%D7%95%D7%9C-%D7%99%D7%93%D7%A2"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lizmclean@knowsaic.net" TargetMode="External"/><Relationship Id="rId4" Type="http://schemas.openxmlformats.org/officeDocument/2006/relationships/hyperlink" Target="https://www.kmrom.co.il/km-cour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mrom.co.il/post/%D7%A9%D7%99%D7%98%D7%95%D7%AA-%D7%A2%D7%91%D7%95%D7%93%D7%94-%D7%9E%D7%95%D7%9E%D7%9C%D7%A6%D7%95%D7%AA-%D7%91%D7%A0%D7%99%D7%94%D7%95%D7%9C-%D7%99%D7%93%D7%A2?utm_campaign=e92d0092-c198-4f24-ac44-4437e92cfa51&amp;utm_source=so&amp;utm_medium=mai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s://www.kmrom.co.il/post/%D7%9E%D7%A9%D7%97%D7%95%D7%A7-%D7%91%D7%A8%D7%92%D7%A2-%D7%92%D7%9D-%D7%9C%D7%A9%D7%91%D7%95%D7%A2-%D7%A0%D7%99%D7%94%D7%95%D7%9C-%D7%94%D7%99%D7%93%D7%A2?utm_campaign=e92d0092-c198-4f24-ac44-4437e92cfa51&amp;utm_source=so&amp;utm_medium=mai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mrom.co.il/post/%D7%91%D7%99%D7%A0%D7%94-%D7%9E%D7%9C%D7%90%D7%9B%D7%95%D7%AA%D7%99%D7%AA-%D7%90%D7%99%D7%A0%D7%98%D7%A8%D7%90%D7%A7%D7%98%D7%99%D7%91%D7%99%D7%AA-%D7%94%D7%A9%D7%9C%D7%91-%D7%94%D7%91%D7%90-%D7%91%D7%90%D7%99%D7%A0%D7%98%D7%A8%D7%90%D7%A7%D7%A6%D7%99%D7%94-%D7%91%D7%99%D7%9F-%D7%90%D7%93%D7%9D-%D7%9C%D7%9E%D7%9B%D7%95%D7%A0%D7%94?utm_campaign=e92d0092-c198-4f24-ac44-4437e92cfa51&amp;utm_source=so&amp;utm_medium=mai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https://www.kmrom.co.il/post/%D7%A0%D7%99%D7%94%D7%95%D7%9C-%D7%A9%D7%99%D7%A0%D7%95%D7%99-%D7%AA%D7%A7%D7%95%D7%95%D7%94-%D7%90%D7%95-%D7%9E%D7%A6%D7%99%D7%90%D7%95%D7%AA?utm_campaign=e92d0092-c198-4f24-ac44-4437e92cfa51&amp;utm_source=so&amp;utm_medium=mai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www.kmrom.co.il/post/%D7%9E%D7%99%D7%AA%D7%95%D7%A1-%D7%94%D7%99%D7%96%D7%9D-%D7%A1%D7%99%D7%9B%D7%95%D7%9D-%D7%A1%D7%A4%D7%A8?utm_campaign=e92d0092-c198-4f24-ac44-4437e92cfa51&amp;utm_source=so&amp;utm_medium=mail"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kmrom.co.il/post/knowledge-management-mobilization-in-the-social-sciences-and-humanities-%D7%A1%D7%99%D7%9B%D7%95%D7%9D-%D7%A1%D7%A4%D7%A8?utm_campaign=e92d0092-c198-4f24-ac44-4437e92cfa51&amp;utm_source=so&amp;utm_medium=mail" TargetMode="External"/><Relationship Id="rId5" Type="http://schemas.openxmlformats.org/officeDocument/2006/relationships/hyperlink" Target="https://kmrom.co.il/so/51P6NyJ7s/c?w=utCB9czrLhC5Loy7BEoauVB6Uiqx17VmwZMgQ3GXQNo.eyJ1IjoiaHR0cHM6Ly93d3cua21yb20uY28uaWwvcG9zdC9pbm5vdmF0aXZlLWNyZWF0aXZpdHktJUQ3JUExJUQ3JTk5JUQ3JTlCJUQ3JTk1JUQ3JTlELSVENyVBMSVENyVBNCVENyVBOCIsInIiOiI2MGIzMGE4MC0zNGMwLTQzMGQtYjE4YS0yN2FkMDJlODQ4NjgiLCJtIjoibWFpbCIsImMiOiIwMDAwMDAwMC0wMDAwLTAwMDAtMDAwMC0wMDAwMDAwMDAwMDAifQ" TargetMode="External"/><Relationship Id="rId4" Type="http://schemas.openxmlformats.org/officeDocument/2006/relationships/hyperlink" Target="https://kmrom.co.il/so/51P6NyJ7s/c?w=u4cve86QxgNd7v8sOwC-6DDsFVwVcCwsziHGnLPwSVQ.eyJ1IjoiaHR0cHM6Ly93d3cua21yb20uY28uaWwvcG9zdC9pbnNpZGUtaW5ub3ZhdGlvbiIsInIiOiI2MGIzMGE4MC0zNGMwLTQzMGQtYjE4YS0yN2FkMDJlODQ4NjgiLCJtIjoibWFpbCIsImMiOiIwMDAwMDAwMC0wMDAwLTAwMDAtMDAwMC0wMDAwMDAwMDAwMDAifQ"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kmrom.co.il/so/51P6NyJ7s/c?w=i7YpTlgsf8tw56DkgMelHpQfNneB0Q2oACi5KZdZwLE.eyJ1IjoiaHR0cHM6Ly93YXNldC5vcmcvZGF0YS1taW5pbmctYW5kLWtub3dsZWRnZS1lbmdpbmVlcmluZy1jb25mZXJlbmNlLWluLW5vdmVtYmVyLTIwMjQtaW4tbG9uZG9uP3V0bV9zb3VyY2U9Y29uZmVyZW5jZWluZGV4JnV0bV9tZWRpdW09cmVmZXJyYWwmdXRtX2NhbXBhaWduPWxpc3RpbmciLCJyIjoiZWQ0MjlmMGEtYWIxOS00NTBhLTc2NDQtNzljYzFjMDk4MjVhIiwibSI6Im1haWwiLCJjIjoiMDAwMDAwMDAtMDAwMC0wMDAwLTAwMDAtMDAwMDAwMDAwMDAwIn0" TargetMode="External"/><Relationship Id="rId3" Type="http://schemas.openxmlformats.org/officeDocument/2006/relationships/hyperlink" Target="https://www.kmrom.co.il/" TargetMode="External"/><Relationship Id="rId7" Type="http://schemas.openxmlformats.org/officeDocument/2006/relationships/hyperlink" Target="https://kmrom.co.il/so/51P6NyJ7s/c?w=sVW4a3RqbKCQ2Y9URyDIZ45me_g2b4V_U4zlXZzoGAU.eyJ1IjoiaHR0cHM6Ly93d3cueW91dHViZS5jb20vd2F0Y2g_dj1CUnU1NVM0c1hDayIsInIiOiJlZDQyOWYwYS1hYjE5LTQ1MGEtNzY0NC03OWNjMWMwOTgyNWEiLCJtIjoibWFpbCIsImMiOiIwMDAwMDAwMC0wMDAwLTAwMDAtMDAwMC0wMDAwMDAwMDAwMDAifQ"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kmrom.co.il/so/51P6NyJ7s/c?w=zaS-qNNcGPVf3QQxlLKiRh85U3AqIF2yqfQbW94VeAs.eyJ1IjoiaHR0cHM6Ly9oZWxwanVpY2UuY29tL2Jsb2cva25vd2xlZGdlLW1hbmFnZW1lbnQtbWV0cmljcyIsInIiOiJlZDQyOWYwYS1hYjE5LTQ1MGEtNzY0NC03OWNjMWMwOTgyNWEiLCJtIjoibWFpbCIsImMiOiIwMDAwMDAwMC0wMDAwLTAwMDAtMDAwMC0wMDAwMDAwMDAwMDAifQ" TargetMode="External"/><Relationship Id="rId5" Type="http://schemas.openxmlformats.org/officeDocument/2006/relationships/hyperlink" Target="https://kmrom.co.il/so/51P6NyJ7s/c?w=Vz9r27QXUdIFFr-J0RUDDGw0BaTE2JuUvaJpf3N-2Mg.eyJ1IjoiaHR0cHM6Ly9kb2N1bWVudDM2MC5jb20vYmxvZy9jYXRlZ29yeS9rbm93bGVkZ2UtbWFuYWdlbWVudC8iLCJyIjoiZWQ0MjlmMGEtYWIxOS00NTBhLTc2NDQtNzljYzFjMDk4MjVhIiwibSI6Im1haWwiLCJjIjoiMDAwMDAwMDAtMDAwMC0wMDAwLTAwMDAtMDAwMDAwMDAwMDAwIn0"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556D04-1269-87D0-039D-AA285FD019C8}"/>
              </a:ext>
            </a:extLst>
          </p:cNvPr>
          <p:cNvSpPr/>
          <p:nvPr/>
        </p:nvSpPr>
        <p:spPr>
          <a:xfrm>
            <a:off x="0" y="1726820"/>
            <a:ext cx="7559674" cy="142285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grpSp>
        <p:nvGrpSpPr>
          <p:cNvPr id="5" name="Group 4">
            <a:extLst>
              <a:ext uri="{FF2B5EF4-FFF2-40B4-BE49-F238E27FC236}">
                <a16:creationId xmlns:a16="http://schemas.microsoft.com/office/drawing/2014/main" id="{EC868A0F-D8CF-1F03-50FE-AAC81645E159}"/>
              </a:ext>
            </a:extLst>
          </p:cNvPr>
          <p:cNvGrpSpPr/>
          <p:nvPr/>
        </p:nvGrpSpPr>
        <p:grpSpPr>
          <a:xfrm>
            <a:off x="1721014" y="1798816"/>
            <a:ext cx="4336886" cy="1253907"/>
            <a:chOff x="1721014" y="2079812"/>
            <a:chExt cx="4336886" cy="1253907"/>
          </a:xfrm>
        </p:grpSpPr>
        <p:sp>
          <p:nvSpPr>
            <p:cNvPr id="7" name="TextBox 6">
              <a:extLst>
                <a:ext uri="{FF2B5EF4-FFF2-40B4-BE49-F238E27FC236}">
                  <a16:creationId xmlns:a16="http://schemas.microsoft.com/office/drawing/2014/main" id="{E4EA035C-085C-A574-FC74-5682E97031E4}"/>
                </a:ext>
              </a:extLst>
            </p:cNvPr>
            <p:cNvSpPr txBox="1"/>
            <p:nvPr/>
          </p:nvSpPr>
          <p:spPr>
            <a:xfrm>
              <a:off x="2730966" y="2079812"/>
              <a:ext cx="2097742" cy="353943"/>
            </a:xfrm>
            <a:prstGeom prst="rect">
              <a:avLst/>
            </a:prstGeom>
            <a:noFill/>
          </p:spPr>
          <p:txBody>
            <a:bodyPr wrap="square" rtlCol="0">
              <a:spAutoFit/>
            </a:bodyPr>
            <a:lstStyle/>
            <a:p>
              <a:pPr algn="ctr"/>
              <a:r>
                <a:rPr lang="he-IL" sz="1700" dirty="0">
                  <a:solidFill>
                    <a:srgbClr val="151560"/>
                  </a:solidFill>
                  <a:latin typeface="Open Sans" panose="020B0606030504020204" pitchFamily="34" charset="0"/>
                  <a:ea typeface="Open Sans" panose="020B0606030504020204" pitchFamily="34" charset="0"/>
                  <a:cs typeface="Open Sans" panose="020B0606030504020204" pitchFamily="34" charset="0"/>
                </a:rPr>
                <a:t>ספטמבר 2024</a:t>
              </a:r>
              <a:endParaRPr lang="en-IL" sz="1700" dirty="0">
                <a:solidFill>
                  <a:srgbClr val="1515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676FEBC2-24CA-525A-37CA-DFD336CB83AE}"/>
                </a:ext>
              </a:extLst>
            </p:cNvPr>
            <p:cNvSpPr txBox="1"/>
            <p:nvPr/>
          </p:nvSpPr>
          <p:spPr>
            <a:xfrm>
              <a:off x="1721014" y="2268795"/>
              <a:ext cx="4336886" cy="769441"/>
            </a:xfrm>
            <a:prstGeom prst="rect">
              <a:avLst/>
            </a:prstGeom>
            <a:noFill/>
          </p:spPr>
          <p:txBody>
            <a:bodyPr wrap="square" rtlCol="0">
              <a:spAutoFit/>
            </a:bodyPr>
            <a:lstStyle/>
            <a:p>
              <a:pPr algn="ctr"/>
              <a:r>
                <a:rPr lang="en-IL" sz="4400" b="1" dirty="0">
                  <a:solidFill>
                    <a:srgbClr val="151560"/>
                  </a:solidFill>
                  <a:latin typeface="Open Sans ExtraBold" panose="020B0606030504020204" pitchFamily="34" charset="0"/>
                  <a:ea typeface="Open Sans ExtraBold" panose="020B0606030504020204" pitchFamily="34" charset="0"/>
                  <a:cs typeface="Open Sans ExtraBold" panose="020B0606030504020204" pitchFamily="34" charset="0"/>
                </a:rPr>
                <a:t>2</a:t>
              </a:r>
              <a:r>
                <a:rPr lang="en-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Know</a:t>
              </a:r>
              <a:r>
                <a:rPr lang="he-IL" sz="4400" b="1" dirty="0">
                  <a:solidFill>
                    <a:srgbClr val="151560"/>
                  </a:solidFill>
                  <a:latin typeface="Open Sans ExtraBold" panose="020B0606030504020204" pitchFamily="34" charset="0"/>
                  <a:ea typeface="Open Sans ExtraBold" panose="020B0606030504020204" pitchFamily="34" charset="0"/>
                  <a:cs typeface="Open Sans ExtraBold" panose="020B0606030504020204" pitchFamily="34" charset="0"/>
                </a:rPr>
                <a:t>עיתון</a:t>
              </a:r>
              <a:r>
                <a:rPr lang="he-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IL" sz="44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7A30581B-6F19-787A-BF78-ADE4097EEF1B}"/>
                </a:ext>
              </a:extLst>
            </p:cNvPr>
            <p:cNvSpPr txBox="1"/>
            <p:nvPr/>
          </p:nvSpPr>
          <p:spPr>
            <a:xfrm>
              <a:off x="2274096" y="2995165"/>
              <a:ext cx="3011483" cy="338554"/>
            </a:xfrm>
            <a:prstGeom prst="rect">
              <a:avLst/>
            </a:prstGeom>
            <a:noFill/>
          </p:spPr>
          <p:txBody>
            <a:bodyPr wrap="square" rtlCol="0">
              <a:spAutoFit/>
            </a:bodyPr>
            <a:lstStyle/>
            <a:p>
              <a:pPr marL="0" algn="ctr" defTabSz="457200" rtl="1" eaLnBrk="1" latinLnBrk="0" hangingPunct="1"/>
              <a:r>
                <a:rPr lang="he-IL" sz="1600" dirty="0">
                  <a:solidFill>
                    <a:srgbClr val="151560"/>
                  </a:solidFill>
                  <a:latin typeface="Open Sans" panose="020B0606030504020204" pitchFamily="34" charset="0"/>
                  <a:ea typeface="Open Sans" panose="020B0606030504020204" pitchFamily="34" charset="0"/>
                  <a:cs typeface="Open Sans" panose="020B0606030504020204" pitchFamily="34" charset="0"/>
                </a:rPr>
                <a:t>כתב עת מקצועי לניהול ידע</a:t>
              </a:r>
              <a:endParaRPr lang="en-IL" sz="1600" dirty="0">
                <a:solidFill>
                  <a:srgbClr val="151560"/>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Rectangle 35">
            <a:extLst>
              <a:ext uri="{FF2B5EF4-FFF2-40B4-BE49-F238E27FC236}">
                <a16:creationId xmlns:a16="http://schemas.microsoft.com/office/drawing/2014/main" id="{D9788AF3-B5C6-C220-B781-8602279AB406}"/>
              </a:ext>
            </a:extLst>
          </p:cNvPr>
          <p:cNvSpPr/>
          <p:nvPr/>
        </p:nvSpPr>
        <p:spPr>
          <a:xfrm>
            <a:off x="-2" y="6072188"/>
            <a:ext cx="7559674" cy="4619625"/>
          </a:xfrm>
          <a:prstGeom prst="rect">
            <a:avLst/>
          </a:prstGeom>
          <a:solidFill>
            <a:srgbClr val="EFEFE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37" name="TextBox 36">
            <a:extLst>
              <a:ext uri="{FF2B5EF4-FFF2-40B4-BE49-F238E27FC236}">
                <a16:creationId xmlns:a16="http://schemas.microsoft.com/office/drawing/2014/main" id="{2D340379-196C-4791-4932-5BC8A6CDF730}"/>
              </a:ext>
            </a:extLst>
          </p:cNvPr>
          <p:cNvSpPr txBox="1"/>
          <p:nvPr/>
        </p:nvSpPr>
        <p:spPr>
          <a:xfrm>
            <a:off x="327379" y="6751499"/>
            <a:ext cx="7006021" cy="3785652"/>
          </a:xfrm>
          <a:prstGeom prst="rect">
            <a:avLst/>
          </a:prstGeom>
          <a:noFill/>
        </p:spPr>
        <p:txBody>
          <a:bodyPr wrap="square" rtlCol="0">
            <a:spAutoFit/>
          </a:bodyPr>
          <a:lstStyle/>
          <a:p>
            <a:pPr algn="r" rtl="1"/>
            <a:r>
              <a:rPr lang="he-IL" sz="1200" b="1" dirty="0">
                <a:solidFill>
                  <a:srgbClr val="151560"/>
                </a:solidFill>
                <a:effectLst/>
                <a:latin typeface="Arial" panose="020B0604020202020204" pitchFamily="34" charset="0"/>
                <a:cs typeface="Arial" panose="020B0604020202020204" pitchFamily="34" charset="0"/>
              </a:rPr>
              <a:t>המהדורה ה-300</a:t>
            </a: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dirty="0">
                <a:solidFill>
                  <a:srgbClr val="151560"/>
                </a:solidFill>
                <a:effectLst/>
                <a:latin typeface="Arial" panose="020B0604020202020204" pitchFamily="34" charset="0"/>
                <a:cs typeface="Arial" panose="020B0604020202020204" pitchFamily="34" charset="0"/>
              </a:rPr>
              <a:t>מכיוון שגיליון ספטמבר 2024 הוא המהדורה ה-300 שלנו, הזמנו את קהילת ניהול הידע לפרויקט מיוחד של שיתוף שיטות העבודה המומלצות שלהם בניהול ידע. אנו מזמינים את כולכם לקרוא וללמוד: </a:t>
            </a:r>
            <a:r>
              <a:rPr lang="he-IL" sz="1200" u="sng" dirty="0">
                <a:solidFill>
                  <a:srgbClr val="1515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קישור</a:t>
            </a:r>
            <a:endParaRPr lang="he-IL" sz="1200" dirty="0">
              <a:solidFill>
                <a:srgbClr val="151560"/>
              </a:solidFill>
              <a:effectLst/>
              <a:latin typeface="Arial" panose="020B0604020202020204" pitchFamily="34" charset="0"/>
              <a:cs typeface="Arial" panose="020B0604020202020204" pitchFamily="34" charset="0"/>
            </a:endParaRPr>
          </a:p>
          <a:p>
            <a:pPr algn="r" rtl="1"/>
            <a:br>
              <a:rPr lang="he-IL" sz="1200" dirty="0">
                <a:solidFill>
                  <a:srgbClr val="151560"/>
                </a:solidFill>
                <a:effectLst/>
                <a:latin typeface="Arial" panose="020B0604020202020204" pitchFamily="34" charset="0"/>
                <a:cs typeface="Arial" panose="020B0604020202020204" pitchFamily="34" charset="0"/>
              </a:rPr>
            </a:b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b="1" dirty="0">
                <a:solidFill>
                  <a:srgbClr val="151560"/>
                </a:solidFill>
                <a:effectLst/>
                <a:latin typeface="Arial" panose="020B0604020202020204" pitchFamily="34" charset="0"/>
                <a:cs typeface="Arial" panose="020B0604020202020204" pitchFamily="34" charset="0"/>
              </a:rPr>
              <a:t>קורסים</a:t>
            </a: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dirty="0">
                <a:solidFill>
                  <a:srgbClr val="151560"/>
                </a:solidFill>
                <a:effectLst/>
                <a:latin typeface="Arial" panose="020B0604020202020204" pitchFamily="34" charset="0"/>
                <a:cs typeface="Arial" panose="020B0604020202020204" pitchFamily="34" charset="0"/>
              </a:rPr>
              <a:t>הקורס הבא שלנו במתודולוגיות ניהול ידע ייפתח ב-9 בספטמבר 2024. פרטים: </a:t>
            </a:r>
            <a:r>
              <a:rPr lang="he-IL" sz="1200" u="sng" dirty="0">
                <a:solidFill>
                  <a:srgbClr val="15156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קישור</a:t>
            </a:r>
            <a:endParaRPr lang="he-IL" sz="1200" dirty="0">
              <a:solidFill>
                <a:srgbClr val="151560"/>
              </a:solidFill>
              <a:effectLst/>
              <a:latin typeface="Arial" panose="020B0604020202020204" pitchFamily="34" charset="0"/>
              <a:cs typeface="Arial" panose="020B0604020202020204" pitchFamily="34" charset="0"/>
            </a:endParaRPr>
          </a:p>
          <a:p>
            <a:pPr algn="r" rtl="1"/>
            <a:br>
              <a:rPr lang="he-IL" sz="1200" dirty="0">
                <a:solidFill>
                  <a:srgbClr val="151560"/>
                </a:solidFill>
                <a:effectLst/>
                <a:latin typeface="Arial" panose="020B0604020202020204" pitchFamily="34" charset="0"/>
                <a:cs typeface="Arial" panose="020B0604020202020204" pitchFamily="34" charset="0"/>
              </a:rPr>
            </a:b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dirty="0">
                <a:solidFill>
                  <a:srgbClr val="151560"/>
                </a:solidFill>
                <a:effectLst/>
                <a:latin typeface="Arial" panose="020B0604020202020204" pitchFamily="34" charset="0"/>
                <a:cs typeface="Arial" panose="020B0604020202020204" pitchFamily="34" charset="0"/>
              </a:rPr>
              <a:t>אנו פותחים קורס חדש בנושא בינה מלאכותית מחוללת</a:t>
            </a:r>
            <a:r>
              <a:rPr lang="en-US" sz="1200" dirty="0">
                <a:solidFill>
                  <a:srgbClr val="151560"/>
                </a:solidFill>
                <a:effectLst/>
                <a:latin typeface="Arial" panose="020B0604020202020204" pitchFamily="34" charset="0"/>
                <a:cs typeface="Arial" panose="020B0604020202020204" pitchFamily="34" charset="0"/>
              </a:rPr>
              <a:t>GEN AI) </a:t>
            </a:r>
            <a:r>
              <a:rPr lang="he-IL" sz="1200" dirty="0">
                <a:solidFill>
                  <a:srgbClr val="151560"/>
                </a:solidFill>
                <a:effectLst/>
                <a:latin typeface="Arial" panose="020B0604020202020204" pitchFamily="34" charset="0"/>
                <a:cs typeface="Arial" panose="020B0604020202020204" pitchFamily="34" charset="0"/>
              </a:rPr>
              <a:t>) בניהול ידע עבור אנשי ניהול ידע בארגוני פיתוח בינלאומיים. לפרטים ניתן ליצור קשר עם: </a:t>
            </a:r>
            <a:r>
              <a:rPr lang="en-US" sz="1200" u="sng" dirty="0">
                <a:solidFill>
                  <a:srgbClr val="1515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lizmclean@knowsaic.net</a:t>
            </a:r>
            <a:endParaRPr lang="en-US" sz="1200" dirty="0">
              <a:solidFill>
                <a:srgbClr val="151560"/>
              </a:solidFill>
              <a:effectLst/>
              <a:latin typeface="Arial" panose="020B0604020202020204" pitchFamily="34" charset="0"/>
              <a:cs typeface="Arial" panose="020B0604020202020204" pitchFamily="34" charset="0"/>
            </a:endParaRPr>
          </a:p>
          <a:p>
            <a:pPr algn="r" rtl="1"/>
            <a:br>
              <a:rPr lang="en-US" sz="1200" dirty="0">
                <a:solidFill>
                  <a:srgbClr val="151560"/>
                </a:solidFill>
                <a:effectLst/>
                <a:latin typeface="Arial" panose="020B0604020202020204" pitchFamily="34" charset="0"/>
                <a:cs typeface="Arial" panose="020B0604020202020204" pitchFamily="34" charset="0"/>
              </a:rPr>
            </a:br>
            <a:endParaRPr lang="en-US" sz="1200" dirty="0">
              <a:solidFill>
                <a:srgbClr val="151560"/>
              </a:solidFill>
              <a:effectLst/>
              <a:latin typeface="Arial" panose="020B0604020202020204" pitchFamily="34" charset="0"/>
              <a:cs typeface="Arial" panose="020B0604020202020204" pitchFamily="34" charset="0"/>
            </a:endParaRPr>
          </a:p>
          <a:p>
            <a:pPr algn="r" rtl="1"/>
            <a:r>
              <a:rPr lang="he-IL" sz="1200" b="1" dirty="0">
                <a:solidFill>
                  <a:srgbClr val="151560"/>
                </a:solidFill>
                <a:effectLst/>
                <a:latin typeface="Arial" panose="020B0604020202020204" pitchFamily="34" charset="0"/>
                <a:cs typeface="Arial" panose="020B0604020202020204" pitchFamily="34" charset="0"/>
              </a:rPr>
              <a:t>אתגר משחק ניהול הידע</a:t>
            </a: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dirty="0">
                <a:solidFill>
                  <a:srgbClr val="151560"/>
                </a:solidFill>
                <a:effectLst/>
                <a:latin typeface="Arial" panose="020B0604020202020204" pitchFamily="34" charset="0"/>
                <a:cs typeface="Arial" panose="020B0604020202020204" pitchFamily="34" charset="0"/>
              </a:rPr>
              <a:t>האתגר הרביעי שלנו הסתיים. תודה לכל מי שהשתתף. נושא המשחק היה בינה מלאכותית מחוללת</a:t>
            </a:r>
            <a:r>
              <a:rPr lang="en-US" sz="1200" dirty="0">
                <a:solidFill>
                  <a:srgbClr val="151560"/>
                </a:solidFill>
                <a:effectLst/>
                <a:latin typeface="Arial" panose="020B0604020202020204" pitchFamily="34" charset="0"/>
                <a:cs typeface="Arial" panose="020B0604020202020204" pitchFamily="34" charset="0"/>
              </a:rPr>
              <a:t> (GEN AI) </a:t>
            </a:r>
            <a:r>
              <a:rPr lang="he-IL" sz="1200" dirty="0">
                <a:solidFill>
                  <a:srgbClr val="151560"/>
                </a:solidFill>
                <a:effectLst/>
                <a:latin typeface="Arial" panose="020B0604020202020204" pitchFamily="34" charset="0"/>
                <a:cs typeface="Arial" panose="020B0604020202020204" pitchFamily="34" charset="0"/>
              </a:rPr>
              <a:t>המנצחת היא: </a:t>
            </a:r>
            <a:r>
              <a:rPr lang="he-IL" sz="1200" b="1" dirty="0">
                <a:solidFill>
                  <a:srgbClr val="151560"/>
                </a:solidFill>
                <a:effectLst/>
                <a:latin typeface="Arial" panose="020B0604020202020204" pitchFamily="34" charset="0"/>
                <a:cs typeface="Arial" panose="020B0604020202020204" pitchFamily="34" charset="0"/>
              </a:rPr>
              <a:t>קרן </a:t>
            </a:r>
            <a:r>
              <a:rPr lang="he-IL" sz="1200" b="1" dirty="0" err="1">
                <a:solidFill>
                  <a:srgbClr val="151560"/>
                </a:solidFill>
                <a:effectLst/>
                <a:latin typeface="Arial" panose="020B0604020202020204" pitchFamily="34" charset="0"/>
                <a:cs typeface="Arial" panose="020B0604020202020204" pitchFamily="34" charset="0"/>
              </a:rPr>
              <a:t>איינגורן</a:t>
            </a:r>
            <a:r>
              <a:rPr lang="he-IL" sz="1200" b="1" dirty="0">
                <a:solidFill>
                  <a:srgbClr val="151560"/>
                </a:solidFill>
                <a:effectLst/>
                <a:latin typeface="Arial" panose="020B0604020202020204" pitchFamily="34" charset="0"/>
                <a:cs typeface="Arial" panose="020B0604020202020204" pitchFamily="34" charset="0"/>
              </a:rPr>
              <a:t> </a:t>
            </a:r>
            <a:r>
              <a:rPr lang="he-IL" sz="1200" dirty="0">
                <a:solidFill>
                  <a:srgbClr val="151560"/>
                </a:solidFill>
                <a:effectLst/>
                <a:latin typeface="Arial" panose="020B0604020202020204" pitchFamily="34" charset="0"/>
                <a:cs typeface="Arial" panose="020B0604020202020204" pitchFamily="34" charset="0"/>
              </a:rPr>
              <a:t>מישראל</a:t>
            </a:r>
          </a:p>
          <a:p>
            <a:pPr algn="r" rtl="1"/>
            <a:br>
              <a:rPr lang="he-IL" sz="1200" dirty="0">
                <a:solidFill>
                  <a:srgbClr val="151560"/>
                </a:solidFill>
                <a:effectLst/>
                <a:latin typeface="Arial" panose="020B0604020202020204" pitchFamily="34" charset="0"/>
                <a:cs typeface="Arial" panose="020B0604020202020204" pitchFamily="34" charset="0"/>
              </a:rPr>
            </a:br>
            <a:endParaRPr lang="he-IL" sz="1200" dirty="0">
              <a:solidFill>
                <a:srgbClr val="151560"/>
              </a:solidFill>
              <a:effectLst/>
              <a:latin typeface="Arial" panose="020B0604020202020204" pitchFamily="34" charset="0"/>
              <a:cs typeface="Arial" panose="020B0604020202020204" pitchFamily="34" charset="0"/>
            </a:endParaRPr>
          </a:p>
          <a:p>
            <a:pPr algn="r" rtl="1"/>
            <a:r>
              <a:rPr lang="he-IL" sz="1200" dirty="0">
                <a:solidFill>
                  <a:srgbClr val="151560"/>
                </a:solidFill>
                <a:effectLst/>
                <a:latin typeface="Arial" panose="020B0604020202020204" pitchFamily="34" charset="0"/>
                <a:cs typeface="Arial" panose="020B0604020202020204" pitchFamily="34" charset="0"/>
              </a:rPr>
              <a:t>חודש הבא, באוקטובר, נפרסם את החידה הבאה. התכוננו...</a:t>
            </a:r>
          </a:p>
          <a:p>
            <a:pPr algn="r" rtl="1"/>
            <a:endParaRPr lang="en-US" sz="1200" dirty="0">
              <a:solidFill>
                <a:srgbClr val="151560"/>
              </a:solidFill>
              <a:effectLst/>
              <a:latin typeface="Arial" panose="020B0604020202020204" pitchFamily="34" charset="0"/>
              <a:cs typeface="Arial" panose="020B0604020202020204" pitchFamily="34" charset="0"/>
            </a:endParaRPr>
          </a:p>
        </p:txBody>
      </p:sp>
      <p:pic>
        <p:nvPicPr>
          <p:cNvPr id="3" name="Picture 2" descr="A blue and green text on a black background&#10;&#10;Description automatically generated">
            <a:extLst>
              <a:ext uri="{FF2B5EF4-FFF2-40B4-BE49-F238E27FC236}">
                <a16:creationId xmlns:a16="http://schemas.microsoft.com/office/drawing/2014/main" id="{51216E1F-B6EB-357F-9962-8201C955F316}"/>
              </a:ext>
            </a:extLst>
          </p:cNvPr>
          <p:cNvPicPr>
            <a:picLocks noChangeAspect="1"/>
          </p:cNvPicPr>
          <p:nvPr/>
        </p:nvPicPr>
        <p:blipFill>
          <a:blip r:embed="rId6"/>
          <a:stretch>
            <a:fillRect/>
          </a:stretch>
        </p:blipFill>
        <p:spPr>
          <a:xfrm>
            <a:off x="2831748" y="37903"/>
            <a:ext cx="1896178" cy="1422856"/>
          </a:xfrm>
          <a:prstGeom prst="rect">
            <a:avLst/>
          </a:prstGeom>
        </p:spPr>
      </p:pic>
      <p:pic>
        <p:nvPicPr>
          <p:cNvPr id="4" name="Picture 3">
            <a:extLst>
              <a:ext uri="{FF2B5EF4-FFF2-40B4-BE49-F238E27FC236}">
                <a16:creationId xmlns:a16="http://schemas.microsoft.com/office/drawing/2014/main" id="{FAF5CC04-FD22-60BF-8725-55002AF87534}"/>
              </a:ext>
            </a:extLst>
          </p:cNvPr>
          <p:cNvPicPr>
            <a:picLocks noChangeAspect="1"/>
          </p:cNvPicPr>
          <p:nvPr/>
        </p:nvPicPr>
        <p:blipFill>
          <a:blip r:embed="rId7"/>
          <a:stretch>
            <a:fillRect/>
          </a:stretch>
        </p:blipFill>
        <p:spPr>
          <a:xfrm>
            <a:off x="-3" y="3149676"/>
            <a:ext cx="7559675" cy="3144825"/>
          </a:xfrm>
          <a:prstGeom prst="rect">
            <a:avLst/>
          </a:prstGeom>
        </p:spPr>
      </p:pic>
    </p:spTree>
    <p:extLst>
      <p:ext uri="{BB962C8B-B14F-4D97-AF65-F5344CB8AC3E}">
        <p14:creationId xmlns:p14="http://schemas.microsoft.com/office/powerpoint/2010/main" val="189317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B8D0A6-B337-0AF7-1B9C-A1CF5096ADE1}"/>
              </a:ext>
            </a:extLst>
          </p:cNvPr>
          <p:cNvCxnSpPr/>
          <p:nvPr/>
        </p:nvCxnSpPr>
        <p:spPr>
          <a:xfrm>
            <a:off x="378691" y="350982"/>
            <a:ext cx="6954982" cy="0"/>
          </a:xfrm>
          <a:prstGeom prst="line">
            <a:avLst/>
          </a:prstGeom>
          <a:ln w="22225" cap="rnd">
            <a:solidFill>
              <a:srgbClr val="60B736"/>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EC80F5-1E8D-0DEC-CE84-199EB8E86655}"/>
              </a:ext>
            </a:extLst>
          </p:cNvPr>
          <p:cNvSpPr txBox="1"/>
          <p:nvPr/>
        </p:nvSpPr>
        <p:spPr>
          <a:xfrm>
            <a:off x="1475377" y="573147"/>
            <a:ext cx="979054" cy="584775"/>
          </a:xfrm>
          <a:prstGeom prst="rect">
            <a:avLst/>
          </a:prstGeom>
          <a:noFill/>
        </p:spPr>
        <p:txBody>
          <a:bodyPr wrap="square" rtlCol="0">
            <a:spAutoFit/>
          </a:bodyPr>
          <a:lstStyle/>
          <a:p>
            <a:pPr algn="ctr" rtl="1"/>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01</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extBox 9">
            <a:extLst>
              <a:ext uri="{FF2B5EF4-FFF2-40B4-BE49-F238E27FC236}">
                <a16:creationId xmlns:a16="http://schemas.microsoft.com/office/drawing/2014/main" id="{B5AE4011-7EC6-EA5D-37A6-147CE99194F0}"/>
              </a:ext>
            </a:extLst>
          </p:cNvPr>
          <p:cNvSpPr txBox="1"/>
          <p:nvPr/>
        </p:nvSpPr>
        <p:spPr>
          <a:xfrm>
            <a:off x="218337" y="1144521"/>
            <a:ext cx="3288343" cy="335989"/>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he-IL" sz="1600" b="1" i="0" dirty="0">
                <a:solidFill>
                  <a:srgbClr val="151560"/>
                </a:solidFill>
                <a:effectLst/>
                <a:latin typeface="Arial" panose="020B0604020202020204" pitchFamily="34" charset="0"/>
                <a:cs typeface="Arial" panose="020B0604020202020204" pitchFamily="34" charset="0"/>
              </a:rPr>
              <a:t>שיטות עבודה מומלצות בניהול ידע</a:t>
            </a:r>
            <a:endParaRPr lang="he-IL" sz="1600" b="1" i="0" dirty="0">
              <a:solidFill>
                <a:srgbClr val="151560"/>
              </a:solidFill>
              <a:effectLst/>
              <a:latin typeface="Arial" panose="020B0604020202020204" pitchFamily="34" charset="0"/>
              <a:ea typeface="Open Sans ExtraBold" pitchFamily="2" charset="0"/>
              <a:cs typeface="Arial" panose="020B0604020202020204" pitchFamily="34" charset="0"/>
            </a:endParaRPr>
          </a:p>
        </p:txBody>
      </p:sp>
      <p:sp>
        <p:nvSpPr>
          <p:cNvPr id="13" name="TextBox 12">
            <a:extLst>
              <a:ext uri="{FF2B5EF4-FFF2-40B4-BE49-F238E27FC236}">
                <a16:creationId xmlns:a16="http://schemas.microsoft.com/office/drawing/2014/main" id="{CB7A6B0B-AD81-9ACA-F277-C0F588831D85}"/>
              </a:ext>
            </a:extLst>
          </p:cNvPr>
          <p:cNvSpPr txBox="1"/>
          <p:nvPr/>
        </p:nvSpPr>
        <p:spPr>
          <a:xfrm>
            <a:off x="8868" y="1563683"/>
            <a:ext cx="3546763" cy="738664"/>
          </a:xfrm>
          <a:prstGeom prst="rect">
            <a:avLst/>
          </a:prstGeom>
          <a:noFill/>
        </p:spPr>
        <p:txBody>
          <a:bodyPr wrap="square" rtlCol="0">
            <a:spAutoFit/>
          </a:bodyPr>
          <a:lstStyle/>
          <a:p>
            <a:pPr algn="ctr" rtl="1"/>
            <a:r>
              <a:rPr lang="he-IL" sz="1400" b="0" i="0" dirty="0">
                <a:solidFill>
                  <a:srgbClr val="151560"/>
                </a:solidFill>
                <a:effectLst/>
                <a:latin typeface="arial" panose="020B0604020202020204" pitchFamily="34" charset="0"/>
              </a:rPr>
              <a:t>לרגל המהדורה ה-300 של הירחון שלנו, אנו שמחים לשתף את שיטות העבודה המומלצות בניהול ידע שתרמה לנו קהילת ניהול הידע.</a:t>
            </a:r>
            <a:endParaRPr lang="he-IL" sz="1400" dirty="0">
              <a:effectLst/>
              <a:latin typeface="Open Sans" pitchFamily="2" charset="0"/>
              <a:ea typeface="Open Sans" pitchFamily="2" charset="0"/>
            </a:endParaRPr>
          </a:p>
        </p:txBody>
      </p:sp>
      <p:grpSp>
        <p:nvGrpSpPr>
          <p:cNvPr id="24" name="Group 23">
            <a:extLst>
              <a:ext uri="{FF2B5EF4-FFF2-40B4-BE49-F238E27FC236}">
                <a16:creationId xmlns:a16="http://schemas.microsoft.com/office/drawing/2014/main" id="{3A9BE04E-2EDE-2AA2-68D9-DA8633C5C95B}"/>
              </a:ext>
            </a:extLst>
          </p:cNvPr>
          <p:cNvGrpSpPr/>
          <p:nvPr/>
        </p:nvGrpSpPr>
        <p:grpSpPr>
          <a:xfrm>
            <a:off x="997158" y="2796735"/>
            <a:ext cx="1570182" cy="443346"/>
            <a:chOff x="452582" y="3607172"/>
            <a:chExt cx="1570182" cy="443346"/>
          </a:xfrm>
        </p:grpSpPr>
        <p:sp>
          <p:nvSpPr>
            <p:cNvPr id="22" name="Rounded Rectangle 21">
              <a:extLst>
                <a:ext uri="{FF2B5EF4-FFF2-40B4-BE49-F238E27FC236}">
                  <a16:creationId xmlns:a16="http://schemas.microsoft.com/office/drawing/2014/main" id="{3BFBCAD6-D16E-D8AB-430F-CEA1F548BBE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7AE3C9F1-F265-146B-D3DD-4A48BB78F5C1}"/>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
        <p:nvSpPr>
          <p:cNvPr id="26" name="TextBox 25">
            <a:extLst>
              <a:ext uri="{FF2B5EF4-FFF2-40B4-BE49-F238E27FC236}">
                <a16:creationId xmlns:a16="http://schemas.microsoft.com/office/drawing/2014/main" id="{5AB14598-6032-D757-D7B3-6B56E12B93B5}"/>
              </a:ext>
            </a:extLst>
          </p:cNvPr>
          <p:cNvSpPr txBox="1"/>
          <p:nvPr/>
        </p:nvSpPr>
        <p:spPr>
          <a:xfrm>
            <a:off x="5152734" y="5478922"/>
            <a:ext cx="979054" cy="584775"/>
          </a:xfrm>
          <a:prstGeom prst="rect">
            <a:avLst/>
          </a:prstGeom>
          <a:noFill/>
        </p:spPr>
        <p:txBody>
          <a:bodyPr wrap="square" rtlCol="0">
            <a:spAutoFit/>
          </a:bodyPr>
          <a:lstStyle/>
          <a:p>
            <a:pPr algn="ctr"/>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02</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26">
            <a:extLst>
              <a:ext uri="{FF2B5EF4-FFF2-40B4-BE49-F238E27FC236}">
                <a16:creationId xmlns:a16="http://schemas.microsoft.com/office/drawing/2014/main" id="{59CF8948-C290-F3DC-8D5F-C1EDB93013A7}"/>
              </a:ext>
            </a:extLst>
          </p:cNvPr>
          <p:cNvSpPr txBox="1"/>
          <p:nvPr/>
        </p:nvSpPr>
        <p:spPr>
          <a:xfrm>
            <a:off x="4063904" y="6099549"/>
            <a:ext cx="3084830" cy="579646"/>
          </a:xfrm>
          <a:prstGeom prst="rect">
            <a:avLst/>
          </a:prstGeom>
          <a:noFill/>
        </p:spPr>
        <p:txBody>
          <a:bodyPr wrap="square" rtlCol="0">
            <a:spAutoFit/>
          </a:bodyPr>
          <a:lstStyle>
            <a:defPPr>
              <a:defRPr lang="en-US"/>
            </a:defPPr>
            <a:lvl1pPr algn="ctr" rtl="1">
              <a:lnSpc>
                <a:spcPts val="1940"/>
              </a:lnSpc>
              <a:defRPr sz="1600" b="1" i="0">
                <a:solidFill>
                  <a:srgbClr val="151560"/>
                </a:solidFill>
                <a:effectLst/>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rtl="1" fontAlgn="base"/>
            <a:r>
              <a:rPr lang="he-IL" b="1" i="0" dirty="0">
                <a:solidFill>
                  <a:srgbClr val="151560"/>
                </a:solidFill>
                <a:effectLst/>
                <a:latin typeface="Arial" panose="020B0604020202020204" pitchFamily="34" charset="0"/>
                <a:cs typeface="Arial" panose="020B0604020202020204" pitchFamily="34" charset="0"/>
              </a:rPr>
              <a:t>"משחוק ברגע" (גם) לשבוע ניהול הידע</a:t>
            </a:r>
          </a:p>
        </p:txBody>
      </p:sp>
      <p:sp>
        <p:nvSpPr>
          <p:cNvPr id="28" name="TextBox 27">
            <a:extLst>
              <a:ext uri="{FF2B5EF4-FFF2-40B4-BE49-F238E27FC236}">
                <a16:creationId xmlns:a16="http://schemas.microsoft.com/office/drawing/2014/main" id="{DBCDA1CD-F366-2CCB-413E-4D87B44B16A1}"/>
              </a:ext>
            </a:extLst>
          </p:cNvPr>
          <p:cNvSpPr txBox="1"/>
          <p:nvPr/>
        </p:nvSpPr>
        <p:spPr>
          <a:xfrm>
            <a:off x="3957635" y="6762368"/>
            <a:ext cx="3297368" cy="1782219"/>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he-IL" b="0" i="0" dirty="0">
                <a:solidFill>
                  <a:srgbClr val="151560"/>
                </a:solidFill>
                <a:effectLst/>
                <a:latin typeface="arial" panose="020B0604020202020204" pitchFamily="34" charset="0"/>
              </a:rPr>
              <a:t>ב-2023 התקיים שבוע ניהול הידע העולמי הראשון מבית</a:t>
            </a:r>
            <a:r>
              <a:rPr lang="en-US" b="0" i="0" dirty="0">
                <a:solidFill>
                  <a:srgbClr val="151560"/>
                </a:solidFill>
                <a:effectLst/>
                <a:latin typeface="arial" panose="020B0604020202020204" pitchFamily="34" charset="0"/>
              </a:rPr>
              <a:t>KMGN </a:t>
            </a:r>
            <a:r>
              <a:rPr lang="he-IL" b="0" i="0" dirty="0">
                <a:solidFill>
                  <a:srgbClr val="151560"/>
                </a:solidFill>
                <a:effectLst/>
                <a:latin typeface="arial" panose="020B0604020202020204" pitchFamily="34" charset="0"/>
              </a:rPr>
              <a:t> בהובלת ד״ר מוריה לוי. שבוע ניהול הידע הוא דוגמה לאירוע שמאפשר לארגונים להתמקד במגוון פעילויות ניהול ידע ובהן גם בפעילויות קלילות יותר כדוגמת פעילויות משחוק. כולם כבר יודעים שניהול ידע ומשחוק הם חברים טובים.</a:t>
            </a:r>
            <a:endParaRPr lang="he-IL" dirty="0">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D3D112A-9F36-83DC-2EAA-1A6E24FFCD15}"/>
              </a:ext>
            </a:extLst>
          </p:cNvPr>
          <p:cNvGrpSpPr/>
          <p:nvPr/>
        </p:nvGrpSpPr>
        <p:grpSpPr>
          <a:xfrm>
            <a:off x="4821228" y="9140242"/>
            <a:ext cx="1570182" cy="443346"/>
            <a:chOff x="452582" y="3607172"/>
            <a:chExt cx="1570182" cy="443346"/>
          </a:xfrm>
        </p:grpSpPr>
        <p:sp>
          <p:nvSpPr>
            <p:cNvPr id="9" name="Rounded Rectangle 8">
              <a:extLst>
                <a:ext uri="{FF2B5EF4-FFF2-40B4-BE49-F238E27FC236}">
                  <a16:creationId xmlns:a16="http://schemas.microsoft.com/office/drawing/2014/main" id="{19DBC961-CCD8-03F7-246E-8E03ED19492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BCA22CD0-844E-33A9-0F53-85456649F4B4}"/>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4"/>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6" name="Picture 5">
            <a:extLst>
              <a:ext uri="{FF2B5EF4-FFF2-40B4-BE49-F238E27FC236}">
                <a16:creationId xmlns:a16="http://schemas.microsoft.com/office/drawing/2014/main" id="{71FD7177-9914-1BF5-3C5C-96BCC84AF236}"/>
              </a:ext>
            </a:extLst>
          </p:cNvPr>
          <p:cNvPicPr>
            <a:picLocks noChangeAspect="1"/>
          </p:cNvPicPr>
          <p:nvPr/>
        </p:nvPicPr>
        <p:blipFill>
          <a:blip r:embed="rId5"/>
          <a:srcRect l="19667" r="21888"/>
          <a:stretch/>
        </p:blipFill>
        <p:spPr>
          <a:xfrm>
            <a:off x="3619121" y="1129956"/>
            <a:ext cx="3743810" cy="3600000"/>
          </a:xfrm>
          <a:prstGeom prst="rect">
            <a:avLst/>
          </a:prstGeom>
        </p:spPr>
      </p:pic>
      <p:pic>
        <p:nvPicPr>
          <p:cNvPr id="14" name="Picture 13">
            <a:extLst>
              <a:ext uri="{FF2B5EF4-FFF2-40B4-BE49-F238E27FC236}">
                <a16:creationId xmlns:a16="http://schemas.microsoft.com/office/drawing/2014/main" id="{EFD290B5-E14C-033D-A2E1-DC0077A40D9A}"/>
              </a:ext>
            </a:extLst>
          </p:cNvPr>
          <p:cNvPicPr>
            <a:picLocks noChangeAspect="1"/>
          </p:cNvPicPr>
          <p:nvPr/>
        </p:nvPicPr>
        <p:blipFill>
          <a:blip r:embed="rId6"/>
          <a:stretch>
            <a:fillRect/>
          </a:stretch>
        </p:blipFill>
        <p:spPr>
          <a:xfrm>
            <a:off x="256182" y="6129179"/>
            <a:ext cx="3600000" cy="3600000"/>
          </a:xfrm>
          <a:prstGeom prst="rect">
            <a:avLst/>
          </a:prstGeom>
        </p:spPr>
      </p:pic>
    </p:spTree>
    <p:extLst>
      <p:ext uri="{BB962C8B-B14F-4D97-AF65-F5344CB8AC3E}">
        <p14:creationId xmlns:p14="http://schemas.microsoft.com/office/powerpoint/2010/main" val="347911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B8D0A6-B337-0AF7-1B9C-A1CF5096ADE1}"/>
              </a:ext>
            </a:extLst>
          </p:cNvPr>
          <p:cNvCxnSpPr/>
          <p:nvPr/>
        </p:nvCxnSpPr>
        <p:spPr>
          <a:xfrm>
            <a:off x="378691" y="350982"/>
            <a:ext cx="6954982" cy="0"/>
          </a:xfrm>
          <a:prstGeom prst="line">
            <a:avLst/>
          </a:prstGeom>
          <a:ln w="22225" cap="rnd">
            <a:solidFill>
              <a:srgbClr val="60B736"/>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EC80F5-1E8D-0DEC-CE84-199EB8E86655}"/>
              </a:ext>
            </a:extLst>
          </p:cNvPr>
          <p:cNvSpPr txBox="1"/>
          <p:nvPr/>
        </p:nvSpPr>
        <p:spPr>
          <a:xfrm>
            <a:off x="1475377" y="573147"/>
            <a:ext cx="979054" cy="584775"/>
          </a:xfrm>
          <a:prstGeom prst="rect">
            <a:avLst/>
          </a:prstGeom>
          <a:noFill/>
        </p:spPr>
        <p:txBody>
          <a:bodyPr wrap="square" rtlCol="0">
            <a:spAutoFit/>
          </a:bodyPr>
          <a:lstStyle/>
          <a:p>
            <a:pPr algn="ctr" rtl="1"/>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03</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extBox 9">
            <a:extLst>
              <a:ext uri="{FF2B5EF4-FFF2-40B4-BE49-F238E27FC236}">
                <a16:creationId xmlns:a16="http://schemas.microsoft.com/office/drawing/2014/main" id="{B5AE4011-7EC6-EA5D-37A6-147CE99194F0}"/>
              </a:ext>
            </a:extLst>
          </p:cNvPr>
          <p:cNvSpPr txBox="1"/>
          <p:nvPr/>
        </p:nvSpPr>
        <p:spPr>
          <a:xfrm>
            <a:off x="491494" y="1050979"/>
            <a:ext cx="2835906" cy="823302"/>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rtl="1" fontAlgn="base"/>
            <a:r>
              <a:rPr lang="he-IL" sz="1600" b="1" i="0" dirty="0">
                <a:solidFill>
                  <a:srgbClr val="151560"/>
                </a:solidFill>
                <a:effectLst/>
                <a:latin typeface="Arial" panose="020B0604020202020204" pitchFamily="34" charset="0"/>
                <a:cs typeface="Arial" panose="020B0604020202020204" pitchFamily="34" charset="0"/>
              </a:rPr>
              <a:t>בינה מלאכותית אינטראקטיבית: השלב הבא באינטראקציה בין אדם למכונה</a:t>
            </a:r>
          </a:p>
        </p:txBody>
      </p:sp>
      <p:sp>
        <p:nvSpPr>
          <p:cNvPr id="13" name="TextBox 12">
            <a:extLst>
              <a:ext uri="{FF2B5EF4-FFF2-40B4-BE49-F238E27FC236}">
                <a16:creationId xmlns:a16="http://schemas.microsoft.com/office/drawing/2014/main" id="{CB7A6B0B-AD81-9ACA-F277-C0F588831D85}"/>
              </a:ext>
            </a:extLst>
          </p:cNvPr>
          <p:cNvSpPr txBox="1"/>
          <p:nvPr/>
        </p:nvSpPr>
        <p:spPr>
          <a:xfrm>
            <a:off x="136065" y="1817449"/>
            <a:ext cx="3546763" cy="1384995"/>
          </a:xfrm>
          <a:prstGeom prst="rect">
            <a:avLst/>
          </a:prstGeom>
          <a:noFill/>
        </p:spPr>
        <p:txBody>
          <a:bodyPr wrap="square" rtlCol="0">
            <a:spAutoFit/>
          </a:bodyPr>
          <a:lstStyle/>
          <a:p>
            <a:pPr algn="ctr" fontAlgn="base"/>
            <a:r>
              <a:rPr lang="he-IL" sz="1400" b="0" i="0" dirty="0">
                <a:solidFill>
                  <a:srgbClr val="151560"/>
                </a:solidFill>
                <a:effectLst/>
                <a:latin typeface="arial" panose="020B0604020202020204" pitchFamily="34" charset="0"/>
              </a:rPr>
              <a:t>דמיינו עולם שבו המחשב שלכם לא רק מבין את בקשותיכם, אלא גם מזהה את הניואנסים הרגשיים בקולכם, מגיב באמפתיה, ומנהל שיחה טבעית כמו חבר קרוב. זוהי לא עוד פנטזיה מדע בדיוני, אלא מציאות מתהווה המעצבת מחדש את הממשק בין האנושי לדיגיטלי.</a:t>
            </a:r>
            <a:endParaRPr lang="he-IL" sz="1400" dirty="0">
              <a:solidFill>
                <a:srgbClr val="151560"/>
              </a:solidFill>
              <a:effectLst/>
              <a:latin typeface="var(--ricos-custom-p-font-family,unset)"/>
            </a:endParaRPr>
          </a:p>
        </p:txBody>
      </p:sp>
      <p:grpSp>
        <p:nvGrpSpPr>
          <p:cNvPr id="24" name="Group 23">
            <a:extLst>
              <a:ext uri="{FF2B5EF4-FFF2-40B4-BE49-F238E27FC236}">
                <a16:creationId xmlns:a16="http://schemas.microsoft.com/office/drawing/2014/main" id="{3A9BE04E-2EDE-2AA2-68D9-DA8633C5C95B}"/>
              </a:ext>
            </a:extLst>
          </p:cNvPr>
          <p:cNvGrpSpPr/>
          <p:nvPr/>
        </p:nvGrpSpPr>
        <p:grpSpPr>
          <a:xfrm>
            <a:off x="1077418" y="3406724"/>
            <a:ext cx="1570182" cy="443346"/>
            <a:chOff x="452582" y="3607172"/>
            <a:chExt cx="1570182" cy="443346"/>
          </a:xfrm>
        </p:grpSpPr>
        <p:sp>
          <p:nvSpPr>
            <p:cNvPr id="22" name="Rounded Rectangle 21">
              <a:extLst>
                <a:ext uri="{FF2B5EF4-FFF2-40B4-BE49-F238E27FC236}">
                  <a16:creationId xmlns:a16="http://schemas.microsoft.com/office/drawing/2014/main" id="{3BFBCAD6-D16E-D8AB-430F-CEA1F548BBE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7AE3C9F1-F265-146B-D3DD-4A48BB78F5C1}"/>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
        <p:nvSpPr>
          <p:cNvPr id="26" name="TextBox 25">
            <a:extLst>
              <a:ext uri="{FF2B5EF4-FFF2-40B4-BE49-F238E27FC236}">
                <a16:creationId xmlns:a16="http://schemas.microsoft.com/office/drawing/2014/main" id="{5AB14598-6032-D757-D7B3-6B56E12B93B5}"/>
              </a:ext>
            </a:extLst>
          </p:cNvPr>
          <p:cNvSpPr txBox="1"/>
          <p:nvPr/>
        </p:nvSpPr>
        <p:spPr>
          <a:xfrm>
            <a:off x="5152734" y="5478922"/>
            <a:ext cx="979054" cy="584775"/>
          </a:xfrm>
          <a:prstGeom prst="rect">
            <a:avLst/>
          </a:prstGeom>
          <a:noFill/>
        </p:spPr>
        <p:txBody>
          <a:bodyPr wrap="square" rtlCol="0">
            <a:spAutoFit/>
          </a:bodyPr>
          <a:lstStyle/>
          <a:p>
            <a:pPr algn="ctr"/>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04</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26">
            <a:extLst>
              <a:ext uri="{FF2B5EF4-FFF2-40B4-BE49-F238E27FC236}">
                <a16:creationId xmlns:a16="http://schemas.microsoft.com/office/drawing/2014/main" id="{59CF8948-C290-F3DC-8D5F-C1EDB93013A7}"/>
              </a:ext>
            </a:extLst>
          </p:cNvPr>
          <p:cNvSpPr txBox="1"/>
          <p:nvPr/>
        </p:nvSpPr>
        <p:spPr>
          <a:xfrm>
            <a:off x="4063904" y="6099549"/>
            <a:ext cx="3084830" cy="335989"/>
          </a:xfrm>
          <a:prstGeom prst="rect">
            <a:avLst/>
          </a:prstGeom>
          <a:noFill/>
        </p:spPr>
        <p:txBody>
          <a:bodyPr wrap="square" rtlCol="0">
            <a:spAutoFit/>
          </a:bodyPr>
          <a:lstStyle>
            <a:defPPr>
              <a:defRPr lang="en-US"/>
            </a:defPPr>
            <a:lvl1pPr algn="ctr" rtl="1">
              <a:lnSpc>
                <a:spcPts val="1940"/>
              </a:lnSpc>
              <a:defRPr sz="1600" b="1" i="0">
                <a:solidFill>
                  <a:srgbClr val="151560"/>
                </a:solidFill>
                <a:effectLst/>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fontAlgn="base"/>
            <a:r>
              <a:rPr lang="he-IL" b="1" i="0" dirty="0">
                <a:solidFill>
                  <a:srgbClr val="151560"/>
                </a:solidFill>
                <a:effectLst/>
                <a:latin typeface="Arial" panose="020B0604020202020204" pitchFamily="34" charset="0"/>
                <a:cs typeface="Arial" panose="020B0604020202020204" pitchFamily="34" charset="0"/>
              </a:rPr>
              <a:t>ניהול שינוי- תקווה או מציאות?</a:t>
            </a:r>
            <a:endParaRPr lang="he-IL" i="0" dirty="0">
              <a:solidFill>
                <a:srgbClr val="151560"/>
              </a:solidFill>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BCDA1CD-F366-2CCB-413E-4D87B44B16A1}"/>
              </a:ext>
            </a:extLst>
          </p:cNvPr>
          <p:cNvSpPr txBox="1"/>
          <p:nvPr/>
        </p:nvSpPr>
        <p:spPr>
          <a:xfrm>
            <a:off x="3957635" y="6531442"/>
            <a:ext cx="3297368" cy="1782219"/>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fontAlgn="base"/>
            <a:r>
              <a:rPr lang="he-IL" b="0" i="0" dirty="0">
                <a:solidFill>
                  <a:srgbClr val="151560"/>
                </a:solidFill>
                <a:effectLst/>
                <a:latin typeface="Arial" panose="020B0604020202020204" pitchFamily="34" charset="0"/>
                <a:cs typeface="Arial" panose="020B0604020202020204" pitchFamily="34" charset="0"/>
              </a:rPr>
              <a:t>כבר שנים </a:t>
            </a:r>
            <a:r>
              <a:rPr lang="he-IL" b="0" i="0" dirty="0" err="1">
                <a:solidFill>
                  <a:srgbClr val="151560"/>
                </a:solidFill>
                <a:effectLst/>
                <a:latin typeface="Arial" panose="020B0604020202020204" pitchFamily="34" charset="0"/>
                <a:cs typeface="Arial" panose="020B0604020202020204" pitchFamily="34" charset="0"/>
              </a:rPr>
              <a:t>שמקינזי</a:t>
            </a:r>
            <a:r>
              <a:rPr lang="he-IL" b="0" i="0" dirty="0">
                <a:solidFill>
                  <a:srgbClr val="151560"/>
                </a:solidFill>
                <a:effectLst/>
                <a:latin typeface="Arial" panose="020B0604020202020204" pitchFamily="34" charset="0"/>
                <a:cs typeface="Arial" panose="020B0604020202020204" pitchFamily="34" charset="0"/>
              </a:rPr>
              <a:t> מבצעים סקרים לבחינת אחוז ההצלחה של שינויים מתוכננים. כבר שנים שהם לומדים ש 75% מהארגונים... לא מצליחים במשימה זו. החדשות הטובות היחידות, שרוב מיזמי השינוי מתמסמסים תוך כחודשיים. לפחות, אם לא מצליח, לא מבזבזים יותר מידי משאבים.</a:t>
            </a:r>
          </a:p>
        </p:txBody>
      </p:sp>
      <p:grpSp>
        <p:nvGrpSpPr>
          <p:cNvPr id="8" name="Group 7">
            <a:extLst>
              <a:ext uri="{FF2B5EF4-FFF2-40B4-BE49-F238E27FC236}">
                <a16:creationId xmlns:a16="http://schemas.microsoft.com/office/drawing/2014/main" id="{1D3D112A-9F36-83DC-2EAA-1A6E24FFCD15}"/>
              </a:ext>
            </a:extLst>
          </p:cNvPr>
          <p:cNvGrpSpPr/>
          <p:nvPr/>
        </p:nvGrpSpPr>
        <p:grpSpPr>
          <a:xfrm>
            <a:off x="4857170" y="8449221"/>
            <a:ext cx="1570182" cy="443346"/>
            <a:chOff x="452582" y="3607172"/>
            <a:chExt cx="1570182" cy="443346"/>
          </a:xfrm>
        </p:grpSpPr>
        <p:sp>
          <p:nvSpPr>
            <p:cNvPr id="9" name="Rounded Rectangle 8">
              <a:extLst>
                <a:ext uri="{FF2B5EF4-FFF2-40B4-BE49-F238E27FC236}">
                  <a16:creationId xmlns:a16="http://schemas.microsoft.com/office/drawing/2014/main" id="{19DBC961-CCD8-03F7-246E-8E03ED19492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BCA22CD0-844E-33A9-0F53-85456649F4B4}"/>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4"/>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6" name="Picture 5">
            <a:extLst>
              <a:ext uri="{FF2B5EF4-FFF2-40B4-BE49-F238E27FC236}">
                <a16:creationId xmlns:a16="http://schemas.microsoft.com/office/drawing/2014/main" id="{3944ED16-F222-39F5-BD2A-EF0FD7B295F0}"/>
              </a:ext>
            </a:extLst>
          </p:cNvPr>
          <p:cNvPicPr>
            <a:picLocks noChangeAspect="1"/>
          </p:cNvPicPr>
          <p:nvPr/>
        </p:nvPicPr>
        <p:blipFill>
          <a:blip r:embed="rId5"/>
          <a:srcRect r="31799"/>
          <a:stretch/>
        </p:blipFill>
        <p:spPr>
          <a:xfrm>
            <a:off x="3650845" y="434156"/>
            <a:ext cx="3682828" cy="3600000"/>
          </a:xfrm>
          <a:prstGeom prst="rect">
            <a:avLst/>
          </a:prstGeom>
        </p:spPr>
      </p:pic>
      <p:pic>
        <p:nvPicPr>
          <p:cNvPr id="14" name="Picture 13">
            <a:extLst>
              <a:ext uri="{FF2B5EF4-FFF2-40B4-BE49-F238E27FC236}">
                <a16:creationId xmlns:a16="http://schemas.microsoft.com/office/drawing/2014/main" id="{9EFC3BFD-0E16-BD93-3969-1A2CE7BA6821}"/>
              </a:ext>
            </a:extLst>
          </p:cNvPr>
          <p:cNvPicPr>
            <a:picLocks noChangeAspect="1"/>
          </p:cNvPicPr>
          <p:nvPr/>
        </p:nvPicPr>
        <p:blipFill>
          <a:blip r:embed="rId6"/>
          <a:srcRect l="21606" r="23745"/>
          <a:stretch/>
        </p:blipFill>
        <p:spPr>
          <a:xfrm>
            <a:off x="332947" y="6063697"/>
            <a:ext cx="3611702" cy="3600000"/>
          </a:xfrm>
          <a:prstGeom prst="rect">
            <a:avLst/>
          </a:prstGeom>
        </p:spPr>
      </p:pic>
    </p:spTree>
    <p:extLst>
      <p:ext uri="{BB962C8B-B14F-4D97-AF65-F5344CB8AC3E}">
        <p14:creationId xmlns:p14="http://schemas.microsoft.com/office/powerpoint/2010/main" val="178098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B8D0A6-B337-0AF7-1B9C-A1CF5096ADE1}"/>
              </a:ext>
            </a:extLst>
          </p:cNvPr>
          <p:cNvCxnSpPr/>
          <p:nvPr/>
        </p:nvCxnSpPr>
        <p:spPr>
          <a:xfrm>
            <a:off x="378691" y="350982"/>
            <a:ext cx="6954982" cy="0"/>
          </a:xfrm>
          <a:prstGeom prst="line">
            <a:avLst/>
          </a:prstGeom>
          <a:ln w="22225" cap="rnd">
            <a:solidFill>
              <a:srgbClr val="60B736"/>
            </a:solidFill>
            <a:prstDash val="sysDot"/>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EC80F5-1E8D-0DEC-CE84-199EB8E86655}"/>
              </a:ext>
            </a:extLst>
          </p:cNvPr>
          <p:cNvSpPr txBox="1"/>
          <p:nvPr/>
        </p:nvSpPr>
        <p:spPr>
          <a:xfrm>
            <a:off x="1475377" y="573147"/>
            <a:ext cx="979054" cy="584775"/>
          </a:xfrm>
          <a:prstGeom prst="rect">
            <a:avLst/>
          </a:prstGeom>
          <a:noFill/>
        </p:spPr>
        <p:txBody>
          <a:bodyPr wrap="square" rtlCol="0">
            <a:spAutoFit/>
          </a:bodyPr>
          <a:lstStyle/>
          <a:p>
            <a:pPr algn="ctr" rtl="1"/>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05</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extBox 9">
            <a:extLst>
              <a:ext uri="{FF2B5EF4-FFF2-40B4-BE49-F238E27FC236}">
                <a16:creationId xmlns:a16="http://schemas.microsoft.com/office/drawing/2014/main" id="{B5AE4011-7EC6-EA5D-37A6-147CE99194F0}"/>
              </a:ext>
            </a:extLst>
          </p:cNvPr>
          <p:cNvSpPr txBox="1"/>
          <p:nvPr/>
        </p:nvSpPr>
        <p:spPr>
          <a:xfrm>
            <a:off x="491494" y="1050979"/>
            <a:ext cx="2835906" cy="341312"/>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he-IL" sz="1600" b="1" i="0" dirty="0">
                <a:solidFill>
                  <a:srgbClr val="151560"/>
                </a:solidFill>
                <a:effectLst/>
                <a:latin typeface="Arial" panose="020B0604020202020204" pitchFamily="34" charset="0"/>
                <a:cs typeface="Arial" panose="020B0604020202020204" pitchFamily="34" charset="0"/>
              </a:rPr>
              <a:t>מיתוס היזם- סיכום ספר</a:t>
            </a:r>
            <a:endParaRPr lang="he-IL" sz="1600" b="0" i="0" dirty="0">
              <a:solidFill>
                <a:srgbClr val="181818"/>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7A6B0B-AD81-9ACA-F277-C0F588831D85}"/>
              </a:ext>
            </a:extLst>
          </p:cNvPr>
          <p:cNvSpPr txBox="1"/>
          <p:nvPr/>
        </p:nvSpPr>
        <p:spPr>
          <a:xfrm>
            <a:off x="136065" y="1388816"/>
            <a:ext cx="3546763" cy="2246769"/>
          </a:xfrm>
          <a:prstGeom prst="rect">
            <a:avLst/>
          </a:prstGeom>
          <a:noFill/>
        </p:spPr>
        <p:txBody>
          <a:bodyPr wrap="square" rtlCol="0">
            <a:spAutoFit/>
          </a:bodyPr>
          <a:lstStyle/>
          <a:p>
            <a:pPr algn="ctr" fontAlgn="base"/>
            <a:r>
              <a:rPr lang="he-IL" sz="1400" b="0" i="0" dirty="0">
                <a:solidFill>
                  <a:srgbClr val="151560"/>
                </a:solidFill>
                <a:effectLst/>
                <a:latin typeface="arial" panose="020B0604020202020204" pitchFamily="34" charset="0"/>
              </a:rPr>
              <a:t>הספר מיתוס היזם: כיצד להפוך מעצמאי קטן לאיש עסקים גדול, </a:t>
            </a:r>
            <a:r>
              <a:rPr lang="he-IL" sz="1400" b="0" i="0" dirty="0" err="1">
                <a:solidFill>
                  <a:srgbClr val="151560"/>
                </a:solidFill>
                <a:effectLst/>
                <a:latin typeface="arial" panose="020B0604020202020204" pitchFamily="34" charset="0"/>
              </a:rPr>
              <a:t>נתכב</a:t>
            </a:r>
            <a:r>
              <a:rPr lang="he-IL" sz="1400" b="0" i="0" dirty="0">
                <a:solidFill>
                  <a:srgbClr val="151560"/>
                </a:solidFill>
                <a:effectLst/>
                <a:latin typeface="arial" panose="020B0604020202020204" pitchFamily="34" charset="0"/>
              </a:rPr>
              <a:t> על ידי מייקל גרבר בשת 1995 ועדיין רלוונטי מתמיד. הספר הגיע אלי במקרה, וכנראה לא הייתי קונה אם הייתי רואה אותו על המדף, שכן השם נראה כמו עוד אחד מספרי המתכונים להצלחה, שכאמור אין באמת כאלו. ובכל זאת, היות והחתן שלי (אורן </a:t>
            </a:r>
            <a:r>
              <a:rPr lang="he-IL" sz="1400" b="0" i="0" dirty="0" err="1">
                <a:solidFill>
                  <a:srgbClr val="151560"/>
                </a:solidFill>
                <a:effectLst/>
                <a:latin typeface="arial" panose="020B0604020202020204" pitchFamily="34" charset="0"/>
              </a:rPr>
              <a:t>הירשהורן</a:t>
            </a:r>
            <a:r>
              <a:rPr lang="he-IL" sz="1400" b="0" i="0" dirty="0">
                <a:solidFill>
                  <a:srgbClr val="151560"/>
                </a:solidFill>
                <a:effectLst/>
                <a:latin typeface="arial" panose="020B0604020202020204" pitchFamily="34" charset="0"/>
              </a:rPr>
              <a:t>) הוא שתרגם את הספר מאנגלית לעברית, ובהזדמנות זו, בנוסף לתשלום, קיבל מספר עותקים לעצמו, זכיתי לעותק, וטוב שכך.</a:t>
            </a:r>
            <a:endParaRPr lang="he-IL" sz="1400" dirty="0">
              <a:solidFill>
                <a:srgbClr val="151560"/>
              </a:solidFill>
              <a:effectLst/>
              <a:latin typeface="var(--ricos-custom-p-font-family,unset)"/>
            </a:endParaRPr>
          </a:p>
        </p:txBody>
      </p:sp>
      <p:grpSp>
        <p:nvGrpSpPr>
          <p:cNvPr id="24" name="Group 23">
            <a:extLst>
              <a:ext uri="{FF2B5EF4-FFF2-40B4-BE49-F238E27FC236}">
                <a16:creationId xmlns:a16="http://schemas.microsoft.com/office/drawing/2014/main" id="{3A9BE04E-2EDE-2AA2-68D9-DA8633C5C95B}"/>
              </a:ext>
            </a:extLst>
          </p:cNvPr>
          <p:cNvGrpSpPr/>
          <p:nvPr/>
        </p:nvGrpSpPr>
        <p:grpSpPr>
          <a:xfrm>
            <a:off x="1077418" y="3706767"/>
            <a:ext cx="1570182" cy="443346"/>
            <a:chOff x="452582" y="3607172"/>
            <a:chExt cx="1570182" cy="443346"/>
          </a:xfrm>
        </p:grpSpPr>
        <p:sp>
          <p:nvSpPr>
            <p:cNvPr id="22" name="Rounded Rectangle 21">
              <a:extLst>
                <a:ext uri="{FF2B5EF4-FFF2-40B4-BE49-F238E27FC236}">
                  <a16:creationId xmlns:a16="http://schemas.microsoft.com/office/drawing/2014/main" id="{3BFBCAD6-D16E-D8AB-430F-CEA1F548BBE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TextBox 22">
              <a:extLst>
                <a:ext uri="{FF2B5EF4-FFF2-40B4-BE49-F238E27FC236}">
                  <a16:creationId xmlns:a16="http://schemas.microsoft.com/office/drawing/2014/main" id="{7AE3C9F1-F265-146B-D3DD-4A48BB78F5C1}"/>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sp>
        <p:nvSpPr>
          <p:cNvPr id="26" name="TextBox 25">
            <a:extLst>
              <a:ext uri="{FF2B5EF4-FFF2-40B4-BE49-F238E27FC236}">
                <a16:creationId xmlns:a16="http://schemas.microsoft.com/office/drawing/2014/main" id="{5AB14598-6032-D757-D7B3-6B56E12B93B5}"/>
              </a:ext>
            </a:extLst>
          </p:cNvPr>
          <p:cNvSpPr txBox="1"/>
          <p:nvPr/>
        </p:nvSpPr>
        <p:spPr>
          <a:xfrm>
            <a:off x="5152734" y="5478922"/>
            <a:ext cx="979054" cy="584775"/>
          </a:xfrm>
          <a:prstGeom prst="rect">
            <a:avLst/>
          </a:prstGeom>
          <a:noFill/>
        </p:spPr>
        <p:txBody>
          <a:bodyPr wrap="square" rtlCol="0">
            <a:spAutoFit/>
          </a:bodyPr>
          <a:lstStyle/>
          <a:p>
            <a:pPr algn="ctr"/>
            <a:r>
              <a:rPr lang="he-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rPr>
              <a:t>06</a:t>
            </a:r>
            <a:endParaRPr lang="en-IL" sz="3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26">
            <a:extLst>
              <a:ext uri="{FF2B5EF4-FFF2-40B4-BE49-F238E27FC236}">
                <a16:creationId xmlns:a16="http://schemas.microsoft.com/office/drawing/2014/main" id="{59CF8948-C290-F3DC-8D5F-C1EDB93013A7}"/>
              </a:ext>
            </a:extLst>
          </p:cNvPr>
          <p:cNvSpPr txBox="1"/>
          <p:nvPr/>
        </p:nvSpPr>
        <p:spPr>
          <a:xfrm>
            <a:off x="4063904" y="6099549"/>
            <a:ext cx="3084830" cy="1066959"/>
          </a:xfrm>
          <a:prstGeom prst="rect">
            <a:avLst/>
          </a:prstGeom>
          <a:noFill/>
        </p:spPr>
        <p:txBody>
          <a:bodyPr wrap="square" rtlCol="0">
            <a:spAutoFit/>
          </a:bodyPr>
          <a:lstStyle>
            <a:defPPr>
              <a:defRPr lang="en-US"/>
            </a:defPPr>
            <a:lvl1pPr algn="ctr" rtl="1">
              <a:lnSpc>
                <a:spcPts val="1940"/>
              </a:lnSpc>
              <a:defRPr sz="1600" b="1" i="0">
                <a:solidFill>
                  <a:srgbClr val="151560"/>
                </a:solidFill>
                <a:effectLst/>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pPr fontAlgn="base"/>
            <a:r>
              <a:rPr lang="en-US" b="1" i="0" dirty="0">
                <a:solidFill>
                  <a:srgbClr val="151560"/>
                </a:solidFill>
                <a:effectLst/>
                <a:latin typeface="Arial" panose="020B0604020202020204" pitchFamily="34" charset="0"/>
                <a:cs typeface="Arial" panose="020B0604020202020204" pitchFamily="34" charset="0"/>
              </a:rPr>
              <a:t>Knowledge Management Mobilization in the Social Sciences and Humanities - </a:t>
            </a:r>
            <a:r>
              <a:rPr lang="he-IL" b="1" i="0" dirty="0">
                <a:solidFill>
                  <a:srgbClr val="151560"/>
                </a:solidFill>
                <a:effectLst/>
                <a:latin typeface="Arial" panose="020B0604020202020204" pitchFamily="34" charset="0"/>
                <a:cs typeface="Arial" panose="020B0604020202020204" pitchFamily="34" charset="0"/>
              </a:rPr>
              <a:t>סיכום ספר</a:t>
            </a:r>
            <a:endParaRPr lang="he-IL" i="0" dirty="0">
              <a:solidFill>
                <a:srgbClr val="151560"/>
              </a:solidFill>
              <a:effectLst/>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DBCDA1CD-F366-2CCB-413E-4D87B44B16A1}"/>
              </a:ext>
            </a:extLst>
          </p:cNvPr>
          <p:cNvSpPr txBox="1"/>
          <p:nvPr/>
        </p:nvSpPr>
        <p:spPr>
          <a:xfrm>
            <a:off x="3957635" y="7074374"/>
            <a:ext cx="3297368" cy="2021515"/>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fontAlgn="base"/>
            <a:r>
              <a:rPr lang="he-IL" b="0" i="0" dirty="0">
                <a:solidFill>
                  <a:srgbClr val="151560"/>
                </a:solidFill>
                <a:effectLst/>
                <a:latin typeface="Arial" panose="020B0604020202020204" pitchFamily="34" charset="0"/>
                <a:cs typeface="Arial" panose="020B0604020202020204" pitchFamily="34" charset="0"/>
              </a:rPr>
              <a:t>הספר </a:t>
            </a:r>
            <a:r>
              <a:rPr lang="en-US" b="0" i="0" dirty="0">
                <a:solidFill>
                  <a:srgbClr val="151560"/>
                </a:solidFill>
                <a:effectLst/>
                <a:latin typeface="Arial" panose="020B0604020202020204" pitchFamily="34" charset="0"/>
                <a:cs typeface="Arial" panose="020B0604020202020204" pitchFamily="34" charset="0"/>
              </a:rPr>
              <a:t>Knowledge Management Mobilization in the Social Sciences and Humanities: Moving from Research to Action </a:t>
            </a:r>
            <a:r>
              <a:rPr lang="he-IL" b="0" i="0" dirty="0">
                <a:solidFill>
                  <a:srgbClr val="151560"/>
                </a:solidFill>
                <a:effectLst/>
                <a:latin typeface="Arial" panose="020B0604020202020204" pitchFamily="34" charset="0"/>
                <a:cs typeface="Arial" panose="020B0604020202020204" pitchFamily="34" charset="0"/>
              </a:rPr>
              <a:t>הינו ספר שנכתב כבר בשנת 2007 ע״י </a:t>
            </a:r>
            <a:r>
              <a:rPr lang="en-US" b="0" i="0" dirty="0">
                <a:solidFill>
                  <a:srgbClr val="151560"/>
                </a:solidFill>
                <a:effectLst/>
                <a:latin typeface="Arial" panose="020B0604020202020204" pitchFamily="34" charset="0"/>
                <a:cs typeface="Arial" panose="020B0604020202020204" pitchFamily="34" charset="0"/>
              </a:rPr>
              <a:t>Alex &amp; David Bennet, </a:t>
            </a:r>
            <a:r>
              <a:rPr lang="he-IL" b="0" i="0" dirty="0">
                <a:solidFill>
                  <a:srgbClr val="151560"/>
                </a:solidFill>
                <a:effectLst/>
                <a:latin typeface="Arial" panose="020B0604020202020204" pitchFamily="34" charset="0"/>
                <a:cs typeface="Arial" panose="020B0604020202020204" pitchFamily="34" charset="0"/>
              </a:rPr>
              <a:t> המשלים וממשיך סדרת ספרים של הזוג, חלקם כבר סקרנו במאגר סיכומים זה (דוגמת </a:t>
            </a:r>
            <a:r>
              <a:rPr lang="en-US" b="0" i="0" u="sng" strike="noStrike" dirty="0">
                <a:solidFill>
                  <a:srgbClr val="151560"/>
                </a:solidFill>
                <a:effectLst/>
                <a:latin typeface="Arial" panose="020B0604020202020204" pitchFamily="34" charset="0"/>
                <a:cs typeface="Arial" panose="020B0604020202020204" pitchFamily="34" charset="0"/>
                <a:hlinkClick r:id="rId4"/>
              </a:rPr>
              <a:t>Inside Innovation</a:t>
            </a:r>
            <a:r>
              <a:rPr lang="en-US" b="0" i="0" dirty="0">
                <a:solidFill>
                  <a:srgbClr val="151560"/>
                </a:solidFill>
                <a:effectLst/>
                <a:latin typeface="Arial" panose="020B0604020202020204" pitchFamily="34" charset="0"/>
                <a:cs typeface="Arial" panose="020B0604020202020204" pitchFamily="34" charset="0"/>
              </a:rPr>
              <a:t> , </a:t>
            </a:r>
            <a:r>
              <a:rPr lang="en-US" b="0" i="0" u="sng" strike="noStrike" dirty="0">
                <a:solidFill>
                  <a:srgbClr val="151560"/>
                </a:solidFill>
                <a:effectLst/>
                <a:latin typeface="Arial" panose="020B0604020202020204" pitchFamily="34" charset="0"/>
                <a:cs typeface="Arial" panose="020B0604020202020204" pitchFamily="34" charset="0"/>
                <a:hlinkClick r:id="rId5"/>
              </a:rPr>
              <a:t>Innovative Creativity</a:t>
            </a:r>
            <a:r>
              <a:rPr lang="en-US" b="0" i="0" dirty="0">
                <a:solidFill>
                  <a:srgbClr val="151560"/>
                </a:solidFill>
                <a:effectLst/>
                <a:latin typeface="Arial" panose="020B0604020202020204" pitchFamily="34" charset="0"/>
                <a:cs typeface="Arial" panose="020B0604020202020204" pitchFamily="34" charset="0"/>
              </a:rPr>
              <a:t>).</a:t>
            </a:r>
            <a:endParaRPr lang="he-IL" b="0" i="0" dirty="0">
              <a:solidFill>
                <a:srgbClr val="151560"/>
              </a:solidFill>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D3D112A-9F36-83DC-2EAA-1A6E24FFCD15}"/>
              </a:ext>
            </a:extLst>
          </p:cNvPr>
          <p:cNvGrpSpPr/>
          <p:nvPr/>
        </p:nvGrpSpPr>
        <p:grpSpPr>
          <a:xfrm>
            <a:off x="4857170" y="9192179"/>
            <a:ext cx="1570182" cy="443346"/>
            <a:chOff x="452582" y="3607172"/>
            <a:chExt cx="1570182" cy="443346"/>
          </a:xfrm>
        </p:grpSpPr>
        <p:sp>
          <p:nvSpPr>
            <p:cNvPr id="9" name="Rounded Rectangle 8">
              <a:extLst>
                <a:ext uri="{FF2B5EF4-FFF2-40B4-BE49-F238E27FC236}">
                  <a16:creationId xmlns:a16="http://schemas.microsoft.com/office/drawing/2014/main" id="{19DBC961-CCD8-03F7-246E-8E03ED19492F}"/>
                </a:ext>
              </a:extLst>
            </p:cNvPr>
            <p:cNvSpPr/>
            <p:nvPr/>
          </p:nvSpPr>
          <p:spPr>
            <a:xfrm>
              <a:off x="452582" y="3607172"/>
              <a:ext cx="1570182" cy="443346"/>
            </a:xfrm>
            <a:prstGeom prst="roundRect">
              <a:avLst>
                <a:gd name="adj" fmla="val 50000"/>
              </a:avLst>
            </a:prstGeom>
            <a:noFill/>
            <a:ln>
              <a:solidFill>
                <a:srgbClr val="60B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BCA22CD0-844E-33A9-0F53-85456649F4B4}"/>
                </a:ext>
              </a:extLst>
            </p:cNvPr>
            <p:cNvSpPr txBox="1"/>
            <p:nvPr/>
          </p:nvSpPr>
          <p:spPr>
            <a:xfrm>
              <a:off x="635001" y="3690345"/>
              <a:ext cx="1205344" cy="276999"/>
            </a:xfrm>
            <a:prstGeom prst="rect">
              <a:avLst/>
            </a:prstGeom>
            <a:noFill/>
          </p:spPr>
          <p:txBody>
            <a:bodyPr wrap="square" rtlCol="0">
              <a:spAutoFit/>
            </a:bodyPr>
            <a:lstStyle/>
            <a:p>
              <a:pPr algn="ctr"/>
              <a:r>
                <a:rPr lang="he-IL" sz="1200" b="1" dirty="0">
                  <a:solidFill>
                    <a:srgbClr val="60B736"/>
                  </a:solidFill>
                  <a:latin typeface="Open Sans ExtraBold" panose="020B0606030504020204" pitchFamily="34" charset="0"/>
                  <a:ea typeface="Open Sans ExtraBold" panose="020B0606030504020204" pitchFamily="34" charset="0"/>
                  <a:cs typeface="Open Sans ExtraBold" panose="020B0606030504020204" pitchFamily="34" charset="0"/>
                  <a:hlinkClick r:id="rId6"/>
                </a:rPr>
                <a:t>למאמר המלא</a:t>
              </a:r>
              <a:endParaRPr lang="en-US" sz="1200" b="1" dirty="0">
                <a:solidFill>
                  <a:srgbClr val="60B736"/>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4" name="Picture 3">
            <a:extLst>
              <a:ext uri="{FF2B5EF4-FFF2-40B4-BE49-F238E27FC236}">
                <a16:creationId xmlns:a16="http://schemas.microsoft.com/office/drawing/2014/main" id="{4B3E1FE9-BD8A-1EC3-C0BC-035EB675E438}"/>
              </a:ext>
            </a:extLst>
          </p:cNvPr>
          <p:cNvPicPr>
            <a:picLocks noChangeAspect="1"/>
          </p:cNvPicPr>
          <p:nvPr/>
        </p:nvPicPr>
        <p:blipFill>
          <a:blip r:embed="rId7"/>
          <a:stretch>
            <a:fillRect/>
          </a:stretch>
        </p:blipFill>
        <p:spPr>
          <a:xfrm>
            <a:off x="4232276" y="434156"/>
            <a:ext cx="2445211" cy="3791643"/>
          </a:xfrm>
          <a:prstGeom prst="rect">
            <a:avLst/>
          </a:prstGeom>
        </p:spPr>
      </p:pic>
      <p:pic>
        <p:nvPicPr>
          <p:cNvPr id="7" name="Picture 6">
            <a:extLst>
              <a:ext uri="{FF2B5EF4-FFF2-40B4-BE49-F238E27FC236}">
                <a16:creationId xmlns:a16="http://schemas.microsoft.com/office/drawing/2014/main" id="{9115C673-B8C7-06A2-1466-CF017FADB5A9}"/>
              </a:ext>
            </a:extLst>
          </p:cNvPr>
          <p:cNvPicPr>
            <a:picLocks noChangeAspect="1"/>
          </p:cNvPicPr>
          <p:nvPr/>
        </p:nvPicPr>
        <p:blipFill>
          <a:blip r:embed="rId8"/>
          <a:stretch>
            <a:fillRect/>
          </a:stretch>
        </p:blipFill>
        <p:spPr>
          <a:xfrm>
            <a:off x="927100" y="6100352"/>
            <a:ext cx="2400300" cy="3175000"/>
          </a:xfrm>
          <a:prstGeom prst="rect">
            <a:avLst/>
          </a:prstGeom>
        </p:spPr>
      </p:pic>
    </p:spTree>
    <p:extLst>
      <p:ext uri="{BB962C8B-B14F-4D97-AF65-F5344CB8AC3E}">
        <p14:creationId xmlns:p14="http://schemas.microsoft.com/office/powerpoint/2010/main" val="153241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DC0AAD-0530-FA2A-86F0-CACCABAC0906}"/>
              </a:ext>
            </a:extLst>
          </p:cNvPr>
          <p:cNvSpPr txBox="1"/>
          <p:nvPr/>
        </p:nvSpPr>
        <p:spPr>
          <a:xfrm>
            <a:off x="3779836" y="372221"/>
            <a:ext cx="3530445" cy="310150"/>
          </a:xfrm>
          <a:prstGeom prst="rect">
            <a:avLst/>
          </a:prstGeom>
          <a:noFill/>
        </p:spPr>
        <p:txBody>
          <a:bodyPr wrap="square" rtlCol="0">
            <a:spAutoFit/>
          </a:bodyPr>
          <a:lstStyle>
            <a:defPPr>
              <a:defRPr lang="en-US"/>
            </a:defPPr>
            <a:lvl1pPr algn="ctr" rtl="1">
              <a:lnSpc>
                <a:spcPts val="1940"/>
              </a:lnSpc>
              <a:defRPr sz="1400" i="0">
                <a:solidFill>
                  <a:srgbClr val="151560"/>
                </a:solidFill>
                <a:effectLst/>
                <a:latin typeface="Open Sans" panose="020B0606030504020204" pitchFamily="34" charset="0"/>
                <a:ea typeface="Open Sans" panose="020B0606030504020204" pitchFamily="34" charset="0"/>
                <a:cs typeface="Open Sans" panose="020B0606030504020204" pitchFamily="34" charset="0"/>
              </a:defRPr>
            </a:lvl1pPr>
          </a:lstStyle>
          <a:p>
            <a:pPr algn="r"/>
            <a:endParaRPr lang="en-US" sz="1200" b="0" i="1" dirty="0">
              <a:solidFill>
                <a:srgbClr val="181818"/>
              </a:solidFill>
              <a:effectLst/>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EC20008-F78D-8781-5043-8E5B24D8B819}"/>
              </a:ext>
            </a:extLst>
          </p:cNvPr>
          <p:cNvCxnSpPr/>
          <p:nvPr/>
        </p:nvCxnSpPr>
        <p:spPr>
          <a:xfrm>
            <a:off x="355299" y="10428628"/>
            <a:ext cx="6954982" cy="0"/>
          </a:xfrm>
          <a:prstGeom prst="line">
            <a:avLst/>
          </a:prstGeom>
          <a:ln w="38100" cap="rnd">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768CEFF-8E64-F3FB-5FD7-FAFE77CD0810}"/>
              </a:ext>
            </a:extLst>
          </p:cNvPr>
          <p:cNvGrpSpPr/>
          <p:nvPr/>
        </p:nvGrpSpPr>
        <p:grpSpPr>
          <a:xfrm>
            <a:off x="832374" y="9701617"/>
            <a:ext cx="1886297" cy="443346"/>
            <a:chOff x="136467" y="3607172"/>
            <a:chExt cx="1886297" cy="443346"/>
          </a:xfrm>
        </p:grpSpPr>
        <p:sp>
          <p:nvSpPr>
            <p:cNvPr id="15" name="Rounded Rectangle 14">
              <a:extLst>
                <a:ext uri="{FF2B5EF4-FFF2-40B4-BE49-F238E27FC236}">
                  <a16:creationId xmlns:a16="http://schemas.microsoft.com/office/drawing/2014/main" id="{9F48E0EB-85B0-60E1-0112-B888FB367390}"/>
                </a:ext>
              </a:extLst>
            </p:cNvPr>
            <p:cNvSpPr/>
            <p:nvPr/>
          </p:nvSpPr>
          <p:spPr>
            <a:xfrm>
              <a:off x="136467" y="3607172"/>
              <a:ext cx="1886297" cy="443346"/>
            </a:xfrm>
            <a:prstGeom prst="roundRect">
              <a:avLst>
                <a:gd name="adj" fmla="val 50000"/>
              </a:avLst>
            </a:prstGeom>
            <a:solidFill>
              <a:srgbClr val="60B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IL"/>
            </a:p>
          </p:txBody>
        </p:sp>
        <p:sp>
          <p:nvSpPr>
            <p:cNvPr id="16" name="TextBox 15">
              <a:extLst>
                <a:ext uri="{FF2B5EF4-FFF2-40B4-BE49-F238E27FC236}">
                  <a16:creationId xmlns:a16="http://schemas.microsoft.com/office/drawing/2014/main" id="{034543E9-D329-3C26-5B50-454AA68C1D18}"/>
                </a:ext>
              </a:extLst>
            </p:cNvPr>
            <p:cNvSpPr txBox="1"/>
            <p:nvPr/>
          </p:nvSpPr>
          <p:spPr>
            <a:xfrm>
              <a:off x="277415" y="3659568"/>
              <a:ext cx="1648507" cy="338554"/>
            </a:xfrm>
            <a:prstGeom prst="rect">
              <a:avLst/>
            </a:prstGeom>
            <a:noFill/>
            <a:ln>
              <a:noFill/>
            </a:ln>
          </p:spPr>
          <p:txBody>
            <a:bodyPr wrap="square" rtlCol="0">
              <a:spAutoFit/>
            </a:bodyPr>
            <a:lstStyle/>
            <a:p>
              <a:pPr algn="ctr"/>
              <a:r>
                <a:rPr lang="en-US"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ROM </a:t>
              </a:r>
              <a:r>
                <a:rPr lang="he-IL" sz="16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hlinkClick r:id="rId3"/>
                </a:rPr>
                <a:t>לאתר</a:t>
              </a:r>
              <a:endParaRPr lang="en-US" sz="1600" b="1" dirty="0">
                <a:solidFill>
                  <a:schemeClr val="bg1"/>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pic>
        <p:nvPicPr>
          <p:cNvPr id="3" name="Picture 2" descr="A globe in a circle&#10;&#10;Description automatically generated">
            <a:extLst>
              <a:ext uri="{FF2B5EF4-FFF2-40B4-BE49-F238E27FC236}">
                <a16:creationId xmlns:a16="http://schemas.microsoft.com/office/drawing/2014/main" id="{12D011E0-8365-5628-4549-C5D810351DC9}"/>
              </a:ext>
            </a:extLst>
          </p:cNvPr>
          <p:cNvPicPr>
            <a:picLocks noChangeAspect="1"/>
          </p:cNvPicPr>
          <p:nvPr/>
        </p:nvPicPr>
        <p:blipFill rotWithShape="1">
          <a:blip r:embed="rId4"/>
          <a:srcRect b="2447"/>
          <a:stretch/>
        </p:blipFill>
        <p:spPr>
          <a:xfrm>
            <a:off x="226325" y="378759"/>
            <a:ext cx="3098396" cy="3022595"/>
          </a:xfrm>
          <a:prstGeom prst="rect">
            <a:avLst/>
          </a:prstGeom>
        </p:spPr>
      </p:pic>
      <p:graphicFrame>
        <p:nvGraphicFramePr>
          <p:cNvPr id="5" name="Table 4">
            <a:extLst>
              <a:ext uri="{FF2B5EF4-FFF2-40B4-BE49-F238E27FC236}">
                <a16:creationId xmlns:a16="http://schemas.microsoft.com/office/drawing/2014/main" id="{1D9EC430-8D1C-04BC-1910-CA28EE18A6E8}"/>
              </a:ext>
            </a:extLst>
          </p:cNvPr>
          <p:cNvGraphicFramePr>
            <a:graphicFrameLocks noGrp="1"/>
          </p:cNvGraphicFramePr>
          <p:nvPr>
            <p:extLst>
              <p:ext uri="{D42A27DB-BD31-4B8C-83A1-F6EECF244321}">
                <p14:modId xmlns:p14="http://schemas.microsoft.com/office/powerpoint/2010/main" val="4283590081"/>
              </p:ext>
            </p:extLst>
          </p:nvPr>
        </p:nvGraphicFramePr>
        <p:xfrm>
          <a:off x="3324721" y="263184"/>
          <a:ext cx="3925888" cy="4887596"/>
        </p:xfrm>
        <a:graphic>
          <a:graphicData uri="http://schemas.openxmlformats.org/drawingml/2006/table">
            <a:tbl>
              <a:tblPr/>
              <a:tblGrid>
                <a:gridCol w="3925888">
                  <a:extLst>
                    <a:ext uri="{9D8B030D-6E8A-4147-A177-3AD203B41FA5}">
                      <a16:colId xmlns:a16="http://schemas.microsoft.com/office/drawing/2014/main" val="3228378459"/>
                    </a:ext>
                  </a:extLst>
                </a:gridCol>
              </a:tblGrid>
              <a:tr h="0">
                <a:tc>
                  <a:txBody>
                    <a:bodyPr/>
                    <a:lstStyle/>
                    <a:p>
                      <a:endParaRPr lang="en-IL"/>
                    </a:p>
                  </a:txBody>
                  <a:tcPr marL="133350" marR="285750" marT="142875" marB="209550">
                    <a:lnL>
                      <a:noFill/>
                    </a:lnL>
                    <a:lnR>
                      <a:noFill/>
                    </a:lnR>
                    <a:lnT>
                      <a:noFill/>
                    </a:lnT>
                    <a:lnB>
                      <a:noFill/>
                    </a:lnB>
                    <a:noFill/>
                  </a:tcPr>
                </a:tc>
                <a:extLst>
                  <a:ext uri="{0D108BD9-81ED-4DB2-BD59-A6C34878D82A}">
                    <a16:rowId xmlns:a16="http://schemas.microsoft.com/office/drawing/2014/main" val="3790936437"/>
                  </a:ext>
                </a:extLst>
              </a:tr>
              <a:tr h="0">
                <a:tc>
                  <a:txBody>
                    <a:bodyPr/>
                    <a:lstStyle/>
                    <a:p>
                      <a:pPr algn="r" rtl="1" fontAlgn="t"/>
                      <a:r>
                        <a:rPr lang="he-IL" b="1" i="0" dirty="0">
                          <a:solidFill>
                            <a:srgbClr val="151560"/>
                          </a:solidFill>
                          <a:effectLst/>
                          <a:latin typeface="arial" panose="020B0604020202020204" pitchFamily="34" charset="0"/>
                        </a:rPr>
                        <a:t>עוד בגיליון</a:t>
                      </a:r>
                      <a:endParaRPr lang="he-IL" b="0" i="1" dirty="0">
                        <a:solidFill>
                          <a:srgbClr val="181818"/>
                        </a:solidFill>
                        <a:effectLst/>
                        <a:latin typeface="Georgia" panose="02040502050405020303" pitchFamily="18" charset="0"/>
                      </a:endParaRPr>
                    </a:p>
                    <a:p>
                      <a:pPr algn="r" rtl="1" fontAlgn="t"/>
                      <a:r>
                        <a:rPr lang="he-IL" b="1" i="1" dirty="0">
                          <a:solidFill>
                            <a:srgbClr val="151560"/>
                          </a:solidFill>
                          <a:effectLst/>
                          <a:latin typeface="arial" panose="020B0604020202020204" pitchFamily="34" charset="0"/>
                        </a:rPr>
                        <a:t>בלוג-</a:t>
                      </a:r>
                      <a:endParaRPr lang="he-IL" b="0" i="1" dirty="0">
                        <a:solidFill>
                          <a:srgbClr val="181818"/>
                        </a:solidFill>
                        <a:effectLst/>
                        <a:latin typeface="Georgia" panose="02040502050405020303" pitchFamily="18" charset="0"/>
                      </a:endParaRPr>
                    </a:p>
                    <a:p>
                      <a:pPr algn="r" rtl="1" fontAlgn="t"/>
                      <a:r>
                        <a:rPr lang="he-IL" i="1" dirty="0">
                          <a:solidFill>
                            <a:srgbClr val="151560"/>
                          </a:solidFill>
                          <a:effectLst/>
                          <a:latin typeface="arial" panose="020B0604020202020204" pitchFamily="34" charset="0"/>
                        </a:rPr>
                        <a:t>על ניהול ידע, תיעוד ובינה מלאכותית - </a:t>
                      </a:r>
                      <a:r>
                        <a:rPr lang="he-IL" i="1" u="sng" strike="noStrike" dirty="0">
                          <a:solidFill>
                            <a:srgbClr val="151560"/>
                          </a:solidFill>
                          <a:effectLst/>
                          <a:latin typeface="arial" panose="020B0604020202020204" pitchFamily="34" charset="0"/>
                          <a:hlinkClick r:id="rId5"/>
                        </a:rPr>
                        <a:t>קישור</a:t>
                      </a:r>
                      <a:endParaRPr lang="he-IL" i="1" dirty="0">
                        <a:solidFill>
                          <a:srgbClr val="181818"/>
                        </a:solidFill>
                        <a:effectLst/>
                        <a:latin typeface="Georgia" panose="02040502050405020303" pitchFamily="18" charset="0"/>
                      </a:endParaRPr>
                    </a:p>
                    <a:p>
                      <a:pPr algn="r" rtl="1" fontAlgn="t"/>
                      <a:r>
                        <a:rPr lang="he-IL" b="0" i="1" dirty="0">
                          <a:solidFill>
                            <a:srgbClr val="181818"/>
                          </a:solidFill>
                          <a:effectLst/>
                          <a:latin typeface="Georgia" panose="02040502050405020303" pitchFamily="18" charset="0"/>
                        </a:rPr>
                        <a:t> </a:t>
                      </a:r>
                    </a:p>
                    <a:p>
                      <a:pPr algn="r" rtl="1" fontAlgn="t"/>
                      <a:r>
                        <a:rPr lang="he-IL" b="1" i="1" dirty="0">
                          <a:solidFill>
                            <a:srgbClr val="151560"/>
                          </a:solidFill>
                          <a:effectLst/>
                          <a:latin typeface="arial" panose="020B0604020202020204" pitchFamily="34" charset="0"/>
                        </a:rPr>
                        <a:t>מאמר מהעולם</a:t>
                      </a:r>
                      <a:r>
                        <a:rPr lang="he-IL" i="1" dirty="0">
                          <a:solidFill>
                            <a:srgbClr val="151560"/>
                          </a:solidFill>
                          <a:effectLst/>
                          <a:latin typeface="arial" panose="020B0604020202020204" pitchFamily="34" charset="0"/>
                        </a:rPr>
                        <a:t>-</a:t>
                      </a:r>
                      <a:endParaRPr lang="he-IL" i="1" dirty="0">
                        <a:solidFill>
                          <a:srgbClr val="181818"/>
                        </a:solidFill>
                        <a:effectLst/>
                        <a:latin typeface="Georgia" panose="02040502050405020303" pitchFamily="18" charset="0"/>
                      </a:endParaRPr>
                    </a:p>
                    <a:p>
                      <a:pPr algn="r" rtl="1" fontAlgn="t"/>
                      <a:r>
                        <a:rPr lang="he-IL" i="1" dirty="0">
                          <a:solidFill>
                            <a:srgbClr val="151560"/>
                          </a:solidFill>
                          <a:effectLst/>
                          <a:latin typeface="arial" panose="020B0604020202020204" pitchFamily="34" charset="0"/>
                        </a:rPr>
                        <a:t>על מדידה ומדדים בניהול ידע - </a:t>
                      </a:r>
                      <a:r>
                        <a:rPr lang="he-IL" i="1" u="sng" strike="noStrike" dirty="0">
                          <a:solidFill>
                            <a:srgbClr val="151560"/>
                          </a:solidFill>
                          <a:effectLst/>
                          <a:latin typeface="arial" panose="020B0604020202020204" pitchFamily="34" charset="0"/>
                          <a:hlinkClick r:id="rId6"/>
                        </a:rPr>
                        <a:t>קישור</a:t>
                      </a:r>
                      <a:endParaRPr lang="he-IL" i="1" dirty="0">
                        <a:solidFill>
                          <a:srgbClr val="181818"/>
                        </a:solidFill>
                        <a:effectLst/>
                        <a:latin typeface="Georgia" panose="02040502050405020303" pitchFamily="18" charset="0"/>
                      </a:endParaRPr>
                    </a:p>
                    <a:p>
                      <a:pPr algn="r" rtl="1" fontAlgn="t"/>
                      <a:r>
                        <a:rPr lang="he-IL" i="1" dirty="0">
                          <a:solidFill>
                            <a:srgbClr val="181818"/>
                          </a:solidFill>
                          <a:effectLst/>
                          <a:latin typeface="Georgia" panose="02040502050405020303" pitchFamily="18" charset="0"/>
                        </a:rPr>
                        <a:t> </a:t>
                      </a:r>
                    </a:p>
                    <a:p>
                      <a:pPr algn="r" rtl="1" fontAlgn="t"/>
                      <a:r>
                        <a:rPr lang="he-IL" b="1" i="1" dirty="0">
                          <a:solidFill>
                            <a:srgbClr val="151560"/>
                          </a:solidFill>
                          <a:effectLst/>
                          <a:latin typeface="arial" panose="020B0604020202020204" pitchFamily="34" charset="0"/>
                        </a:rPr>
                        <a:t>סרטון-</a:t>
                      </a:r>
                      <a:endParaRPr lang="he-IL" i="1" dirty="0">
                        <a:solidFill>
                          <a:srgbClr val="181818"/>
                        </a:solidFill>
                        <a:effectLst/>
                        <a:latin typeface="Georgia" panose="02040502050405020303" pitchFamily="18" charset="0"/>
                      </a:endParaRPr>
                    </a:p>
                    <a:p>
                      <a:pPr algn="r" rtl="1" fontAlgn="t"/>
                      <a:r>
                        <a:rPr lang="en-US" i="1" dirty="0">
                          <a:solidFill>
                            <a:srgbClr val="151560"/>
                          </a:solidFill>
                          <a:effectLst/>
                          <a:latin typeface="arial" panose="020B0604020202020204" pitchFamily="34" charset="0"/>
                        </a:rPr>
                        <a:t>Files handling in the new era of </a:t>
                      </a:r>
                      <a:r>
                        <a:rPr lang="en-US" i="1">
                          <a:solidFill>
                            <a:srgbClr val="151560"/>
                          </a:solidFill>
                          <a:effectLst/>
                          <a:latin typeface="arial" panose="020B0604020202020204" pitchFamily="34" charset="0"/>
                        </a:rPr>
                        <a:t>knowledge    work- </a:t>
                      </a:r>
                      <a:r>
                        <a:rPr lang="he-IL" i="1" u="sng" strike="noStrike" dirty="0">
                          <a:solidFill>
                            <a:srgbClr val="151560"/>
                          </a:solidFill>
                          <a:effectLst/>
                          <a:latin typeface="arial" panose="020B0604020202020204" pitchFamily="34" charset="0"/>
                          <a:hlinkClick r:id="rId7"/>
                        </a:rPr>
                        <a:t>קישור</a:t>
                      </a:r>
                      <a:endParaRPr lang="he-IL" i="1" dirty="0">
                        <a:solidFill>
                          <a:srgbClr val="181818"/>
                        </a:solidFill>
                        <a:effectLst/>
                        <a:latin typeface="Georgia" panose="02040502050405020303" pitchFamily="18" charset="0"/>
                      </a:endParaRPr>
                    </a:p>
                    <a:p>
                      <a:pPr algn="r" rtl="1" fontAlgn="t"/>
                      <a:r>
                        <a:rPr lang="he-IL" i="1" dirty="0">
                          <a:solidFill>
                            <a:srgbClr val="181818"/>
                          </a:solidFill>
                          <a:effectLst/>
                          <a:latin typeface="Georgia" panose="02040502050405020303" pitchFamily="18" charset="0"/>
                        </a:rPr>
                        <a:t> </a:t>
                      </a:r>
                    </a:p>
                    <a:p>
                      <a:pPr algn="r" rtl="1" fontAlgn="t"/>
                      <a:r>
                        <a:rPr lang="he-IL" b="1" i="1" dirty="0">
                          <a:solidFill>
                            <a:srgbClr val="151560"/>
                          </a:solidFill>
                          <a:effectLst/>
                          <a:latin typeface="arial" panose="020B0604020202020204" pitchFamily="34" charset="0"/>
                        </a:rPr>
                        <a:t>כנס-</a:t>
                      </a:r>
                      <a:endParaRPr lang="he-IL" i="1" dirty="0">
                        <a:solidFill>
                          <a:srgbClr val="181818"/>
                        </a:solidFill>
                        <a:effectLst/>
                        <a:latin typeface="Georgia" panose="02040502050405020303" pitchFamily="18" charset="0"/>
                      </a:endParaRPr>
                    </a:p>
                    <a:p>
                      <a:pPr algn="r" rtl="1" fontAlgn="t"/>
                      <a:r>
                        <a:rPr lang="en-US" i="1" dirty="0">
                          <a:solidFill>
                            <a:srgbClr val="151560"/>
                          </a:solidFill>
                          <a:effectLst/>
                          <a:latin typeface="arial" panose="020B0604020202020204" pitchFamily="34" charset="0"/>
                        </a:rPr>
                        <a:t>International Conference on Data Mining and Knowledge Engineering ICDMKE</a:t>
                      </a:r>
                      <a:endParaRPr lang="en-US" i="1" dirty="0">
                        <a:solidFill>
                          <a:srgbClr val="181818"/>
                        </a:solidFill>
                        <a:effectLst/>
                        <a:latin typeface="Georgia" panose="02040502050405020303" pitchFamily="18" charset="0"/>
                      </a:endParaRPr>
                    </a:p>
                    <a:p>
                      <a:pPr algn="r" rtl="1" fontAlgn="t"/>
                      <a:r>
                        <a:rPr lang="en-US" i="1" dirty="0">
                          <a:solidFill>
                            <a:srgbClr val="151560"/>
                          </a:solidFill>
                          <a:effectLst/>
                          <a:latin typeface="arial" panose="020B0604020202020204" pitchFamily="34" charset="0"/>
                        </a:rPr>
                        <a:t>November 25-26, 2024 in London</a:t>
                      </a:r>
                      <a:endParaRPr lang="en-US" i="1" dirty="0">
                        <a:solidFill>
                          <a:srgbClr val="181818"/>
                        </a:solidFill>
                        <a:effectLst/>
                        <a:latin typeface="Georgia" panose="02040502050405020303" pitchFamily="18" charset="0"/>
                      </a:endParaRPr>
                    </a:p>
                    <a:p>
                      <a:pPr algn="r" rtl="1" fontAlgn="t"/>
                      <a:r>
                        <a:rPr lang="en-US" i="1" dirty="0">
                          <a:solidFill>
                            <a:srgbClr val="151560"/>
                          </a:solidFill>
                          <a:effectLst/>
                          <a:latin typeface="arial" panose="020B0604020202020204" pitchFamily="34" charset="0"/>
                        </a:rPr>
                        <a:t>United Kingdom</a:t>
                      </a:r>
                      <a:endParaRPr lang="en-US" i="1" dirty="0">
                        <a:solidFill>
                          <a:srgbClr val="181818"/>
                        </a:solidFill>
                        <a:effectLst/>
                        <a:latin typeface="Georgia" panose="02040502050405020303" pitchFamily="18" charset="0"/>
                      </a:endParaRPr>
                    </a:p>
                    <a:p>
                      <a:pPr algn="r" rtl="1" fontAlgn="t"/>
                      <a:r>
                        <a:rPr lang="en-US" i="1" dirty="0">
                          <a:solidFill>
                            <a:srgbClr val="151560"/>
                          </a:solidFill>
                          <a:effectLst/>
                          <a:latin typeface="arial" panose="020B0604020202020204" pitchFamily="34" charset="0"/>
                        </a:rPr>
                        <a:t>Details- </a:t>
                      </a:r>
                      <a:r>
                        <a:rPr lang="en-US" i="1" u="sng" strike="noStrike" dirty="0">
                          <a:solidFill>
                            <a:srgbClr val="151560"/>
                          </a:solidFill>
                          <a:effectLst/>
                          <a:latin typeface="arial" panose="020B0604020202020204" pitchFamily="34" charset="0"/>
                          <a:hlinkClick r:id="rId8"/>
                        </a:rPr>
                        <a:t>Link</a:t>
                      </a:r>
                      <a:endParaRPr lang="en-US" i="1" dirty="0">
                        <a:solidFill>
                          <a:srgbClr val="181818"/>
                        </a:solidFill>
                        <a:effectLst/>
                        <a:latin typeface="Georgia" panose="02040502050405020303" pitchFamily="18" charset="0"/>
                      </a:endParaRPr>
                    </a:p>
                    <a:p>
                      <a:pPr algn="r" rtl="1" fontAlgn="t"/>
                      <a:r>
                        <a:rPr lang="en-US" i="1" dirty="0">
                          <a:solidFill>
                            <a:srgbClr val="181818"/>
                          </a:solidFill>
                          <a:effectLst/>
                          <a:latin typeface="Georgia" panose="02040502050405020303" pitchFamily="18" charset="0"/>
                        </a:rPr>
                        <a:t> </a:t>
                      </a:r>
                    </a:p>
                    <a:p>
                      <a:pPr algn="r" rtl="1" fontAlgn="t"/>
                      <a:r>
                        <a:rPr lang="en-US" i="1" dirty="0">
                          <a:solidFill>
                            <a:srgbClr val="181818"/>
                          </a:solidFill>
                          <a:effectLst/>
                          <a:latin typeface="Georgia" panose="02040502050405020303" pitchFamily="18" charset="0"/>
                        </a:rPr>
                        <a:t> </a:t>
                      </a:r>
                    </a:p>
                  </a:txBody>
                  <a:tcPr marL="0" marR="0" marT="0" marB="0">
                    <a:lnL>
                      <a:noFill/>
                    </a:lnL>
                    <a:lnR>
                      <a:noFill/>
                    </a:lnR>
                    <a:lnT>
                      <a:noFill/>
                    </a:lnT>
                    <a:lnB>
                      <a:noFill/>
                    </a:lnB>
                    <a:noFill/>
                  </a:tcPr>
                </a:tc>
                <a:extLst>
                  <a:ext uri="{0D108BD9-81ED-4DB2-BD59-A6C34878D82A}">
                    <a16:rowId xmlns:a16="http://schemas.microsoft.com/office/drawing/2014/main" val="1276980134"/>
                  </a:ext>
                </a:extLst>
              </a:tr>
            </a:tbl>
          </a:graphicData>
        </a:graphic>
      </p:graphicFrame>
    </p:spTree>
    <p:extLst>
      <p:ext uri="{BB962C8B-B14F-4D97-AF65-F5344CB8AC3E}">
        <p14:creationId xmlns:p14="http://schemas.microsoft.com/office/powerpoint/2010/main" val="194067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286282-2fca-4a5f-bd9f-0a938f3a5fc3" xsi:nil="true"/>
    <lcf76f155ced4ddcb4097134ff3c332f xmlns="d64a9eae-3621-43e7-81a7-f9b548aae0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B30061A0A9BE4BADB9A6AEE7DFF0A0" ma:contentTypeVersion="15" ma:contentTypeDescription="Create a new document." ma:contentTypeScope="" ma:versionID="4a23b82f71e8dff2371f9c54f80723da">
  <xsd:schema xmlns:xsd="http://www.w3.org/2001/XMLSchema" xmlns:xs="http://www.w3.org/2001/XMLSchema" xmlns:p="http://schemas.microsoft.com/office/2006/metadata/properties" xmlns:ns2="d64a9eae-3621-43e7-81a7-f9b548aae0cb" xmlns:ns3="84286282-2fca-4a5f-bd9f-0a938f3a5fc3" targetNamespace="http://schemas.microsoft.com/office/2006/metadata/properties" ma:root="true" ma:fieldsID="00e860018633ab38a01ce33fbfa6e76c" ns2:_="" ns3:_="">
    <xsd:import namespace="d64a9eae-3621-43e7-81a7-f9b548aae0cb"/>
    <xsd:import namespace="84286282-2fca-4a5f-bd9f-0a938f3a5f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a9eae-3621-43e7-81a7-f9b548aae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0e1132-e23b-480d-899c-42fe75d0631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6282-2fca-4a5f-bd9f-0a938f3a5fc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7b36a05-b053-445a-8f2f-7409f7c41576}" ma:internalName="TaxCatchAll" ma:showField="CatchAllData" ma:web="84286282-2fca-4a5f-bd9f-0a938f3a5f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1C4FE6-57A4-40B9-A673-AF478CCFC50A}">
  <ds:schemaRefs>
    <ds:schemaRef ds:uri="http://schemas.microsoft.com/office/2006/metadata/properties"/>
    <ds:schemaRef ds:uri="http://schemas.microsoft.com/office/infopath/2007/PartnerControls"/>
    <ds:schemaRef ds:uri="84286282-2fca-4a5f-bd9f-0a938f3a5fc3"/>
    <ds:schemaRef ds:uri="d64a9eae-3621-43e7-81a7-f9b548aae0cb"/>
  </ds:schemaRefs>
</ds:datastoreItem>
</file>

<file path=customXml/itemProps2.xml><?xml version="1.0" encoding="utf-8"?>
<ds:datastoreItem xmlns:ds="http://schemas.openxmlformats.org/officeDocument/2006/customXml" ds:itemID="{30CE53B0-F7D4-489B-8C95-CFB20911D877}">
  <ds:schemaRefs>
    <ds:schemaRef ds:uri="http://schemas.microsoft.com/sharepoint/v3/contenttype/forms"/>
  </ds:schemaRefs>
</ds:datastoreItem>
</file>

<file path=customXml/itemProps3.xml><?xml version="1.0" encoding="utf-8"?>
<ds:datastoreItem xmlns:ds="http://schemas.openxmlformats.org/officeDocument/2006/customXml" ds:itemID="{D82528AE-62B1-45AC-B64F-79DB5A1DE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4a9eae-3621-43e7-81a7-f9b548aae0cb"/>
    <ds:schemaRef ds:uri="84286282-2fca-4a5f-bd9f-0a938f3a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TotalTime>
  <Words>572</Words>
  <Application>Microsoft Macintosh PowerPoint</Application>
  <PresentationFormat>Custom</PresentationFormat>
  <Paragraphs>62</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vt:lpstr>
      <vt:lpstr>Calibri</vt:lpstr>
      <vt:lpstr>Calibri Light</vt:lpstr>
      <vt:lpstr>Georgia</vt:lpstr>
      <vt:lpstr>Open Sans</vt:lpstr>
      <vt:lpstr>Open Sans ExtraBold</vt:lpstr>
      <vt:lpstr>var(--ricos-custom-p-font-family,unset)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 Nesher</dc:creator>
  <cp:lastModifiedBy>רונה פלדמן</cp:lastModifiedBy>
  <cp:revision>130</cp:revision>
  <dcterms:created xsi:type="dcterms:W3CDTF">2023-03-12T12:39:42Z</dcterms:created>
  <dcterms:modified xsi:type="dcterms:W3CDTF">2024-08-29T08:16:40Z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0x01010072B30061A0A9BE4BADB9A6AEE7DFF0A0</vt:lpwstr>
  </property>
</Properties>
</file>